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0" r:id="rId5"/>
    <p:sldId id="259" r:id="rId6"/>
    <p:sldId id="270" r:id="rId7"/>
    <p:sldId id="269" r:id="rId8"/>
    <p:sldId id="271" r:id="rId9"/>
    <p:sldId id="273" r:id="rId10"/>
    <p:sldId id="274" r:id="rId11"/>
    <p:sldId id="272" r:id="rId12"/>
    <p:sldId id="261" r:id="rId13"/>
    <p:sldId id="262" r:id="rId14"/>
    <p:sldId id="263" r:id="rId15"/>
    <p:sldId id="264" r:id="rId16"/>
    <p:sldId id="267" r:id="rId17"/>
    <p:sldId id="265"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63A0821A-9159-40A8-9549-D8ADD806F171}" type="datetimeFigureOut">
              <a:rPr lang="en-NZ" smtClean="0"/>
              <a:t>08/07/2013</a:t>
            </a:fld>
            <a:endParaRPr lang="en-NZ"/>
          </a:p>
        </p:txBody>
      </p:sp>
      <p:sp>
        <p:nvSpPr>
          <p:cNvPr id="23" name="Slide Number Placeholder 22"/>
          <p:cNvSpPr>
            <a:spLocks noGrp="1"/>
          </p:cNvSpPr>
          <p:nvPr>
            <p:ph type="sldNum" sz="quarter" idx="11"/>
          </p:nvPr>
        </p:nvSpPr>
        <p:spPr/>
        <p:txBody>
          <a:bodyPr/>
          <a:lstStyle/>
          <a:p>
            <a:fld id="{830E4511-748C-4733-B700-350F93C0CC26}" type="slidenum">
              <a:rPr lang="en-NZ" smtClean="0"/>
              <a:t>‹#›</a:t>
            </a:fld>
            <a:endParaRPr lang="en-NZ"/>
          </a:p>
        </p:txBody>
      </p:sp>
      <p:sp>
        <p:nvSpPr>
          <p:cNvPr id="24" name="Footer Placeholder 23"/>
          <p:cNvSpPr>
            <a:spLocks noGrp="1"/>
          </p:cNvSpPr>
          <p:nvPr>
            <p:ph type="ftr" sz="quarter" idx="12"/>
          </p:nvPr>
        </p:nvSpPr>
        <p:spPr/>
        <p:txBody>
          <a:bodyPr/>
          <a:lstStyle/>
          <a:p>
            <a:endParaRPr lang="en-NZ"/>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0821A-9159-40A8-9549-D8ADD806F171}" type="datetimeFigureOut">
              <a:rPr lang="en-NZ" smtClean="0"/>
              <a:t>08/07/2013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0E4511-748C-4733-B700-350F93C0CC26}"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0821A-9159-40A8-9549-D8ADD806F171}" type="datetimeFigureOut">
              <a:rPr lang="en-NZ" smtClean="0"/>
              <a:t>08/07/2013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0E4511-748C-4733-B700-350F93C0CC26}"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63A0821A-9159-40A8-9549-D8ADD806F171}" type="datetimeFigureOut">
              <a:rPr lang="en-NZ" smtClean="0"/>
              <a:t>08/07/2013</a:t>
            </a:fld>
            <a:endParaRPr lang="en-NZ"/>
          </a:p>
        </p:txBody>
      </p:sp>
      <p:sp>
        <p:nvSpPr>
          <p:cNvPr id="19" name="Slide Number Placeholder 18"/>
          <p:cNvSpPr>
            <a:spLocks noGrp="1"/>
          </p:cNvSpPr>
          <p:nvPr>
            <p:ph type="sldNum" sz="quarter" idx="15"/>
          </p:nvPr>
        </p:nvSpPr>
        <p:spPr/>
        <p:txBody>
          <a:bodyPr/>
          <a:lstStyle/>
          <a:p>
            <a:fld id="{830E4511-748C-4733-B700-350F93C0CC26}" type="slidenum">
              <a:rPr lang="en-NZ" smtClean="0"/>
              <a:t>‹#›</a:t>
            </a:fld>
            <a:endParaRPr lang="en-NZ"/>
          </a:p>
        </p:txBody>
      </p:sp>
      <p:sp>
        <p:nvSpPr>
          <p:cNvPr id="21" name="Footer Placeholder 20"/>
          <p:cNvSpPr>
            <a:spLocks noGrp="1"/>
          </p:cNvSpPr>
          <p:nvPr>
            <p:ph type="ftr" sz="quarter" idx="16"/>
          </p:nvPr>
        </p:nvSpPr>
        <p:spPr/>
        <p:txBody>
          <a:bodyPr/>
          <a:lstStyle/>
          <a:p>
            <a:endParaRPr lang="en-NZ"/>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63A0821A-9159-40A8-9549-D8ADD806F171}" type="datetimeFigureOut">
              <a:rPr lang="en-NZ" smtClean="0"/>
              <a:t>08/07/2013</a:t>
            </a:fld>
            <a:endParaRPr lang="en-NZ"/>
          </a:p>
        </p:txBody>
      </p:sp>
      <p:sp>
        <p:nvSpPr>
          <p:cNvPr id="20" name="Slide Number Placeholder 19"/>
          <p:cNvSpPr>
            <a:spLocks noGrp="1"/>
          </p:cNvSpPr>
          <p:nvPr>
            <p:ph type="sldNum" sz="quarter" idx="11"/>
          </p:nvPr>
        </p:nvSpPr>
        <p:spPr/>
        <p:txBody>
          <a:bodyPr/>
          <a:lstStyle/>
          <a:p>
            <a:fld id="{830E4511-748C-4733-B700-350F93C0CC26}" type="slidenum">
              <a:rPr lang="en-NZ" smtClean="0"/>
              <a:t>‹#›</a:t>
            </a:fld>
            <a:endParaRPr lang="en-NZ"/>
          </a:p>
        </p:txBody>
      </p:sp>
      <p:sp>
        <p:nvSpPr>
          <p:cNvPr id="21" name="Footer Placeholder 20"/>
          <p:cNvSpPr>
            <a:spLocks noGrp="1"/>
          </p:cNvSpPr>
          <p:nvPr>
            <p:ph type="ftr" sz="quarter" idx="12"/>
          </p:nvPr>
        </p:nvSpPr>
        <p:spPr/>
        <p:txBody>
          <a:bodyPr/>
          <a:lstStyle/>
          <a:p>
            <a:endParaRPr lang="en-NZ"/>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63A0821A-9159-40A8-9549-D8ADD806F171}" type="datetimeFigureOut">
              <a:rPr lang="en-NZ" smtClean="0"/>
              <a:t>08/07/2013</a:t>
            </a:fld>
            <a:endParaRPr lang="en-NZ"/>
          </a:p>
        </p:txBody>
      </p:sp>
      <p:sp>
        <p:nvSpPr>
          <p:cNvPr id="25" name="Slide Number Placeholder 24"/>
          <p:cNvSpPr>
            <a:spLocks noGrp="1"/>
          </p:cNvSpPr>
          <p:nvPr>
            <p:ph type="sldNum" sz="quarter" idx="16"/>
          </p:nvPr>
        </p:nvSpPr>
        <p:spPr/>
        <p:txBody>
          <a:bodyPr/>
          <a:lstStyle/>
          <a:p>
            <a:fld id="{830E4511-748C-4733-B700-350F93C0CC26}" type="slidenum">
              <a:rPr lang="en-NZ" smtClean="0"/>
              <a:t>‹#›</a:t>
            </a:fld>
            <a:endParaRPr lang="en-NZ"/>
          </a:p>
        </p:txBody>
      </p:sp>
      <p:sp>
        <p:nvSpPr>
          <p:cNvPr id="26" name="Footer Placeholder 25"/>
          <p:cNvSpPr>
            <a:spLocks noGrp="1"/>
          </p:cNvSpPr>
          <p:nvPr>
            <p:ph type="ftr" sz="quarter" idx="17"/>
          </p:nvPr>
        </p:nvSpPr>
        <p:spPr/>
        <p:txBody>
          <a:bodyPr/>
          <a:lstStyle/>
          <a:p>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63A0821A-9159-40A8-9549-D8ADD806F171}" type="datetimeFigureOut">
              <a:rPr lang="en-NZ" smtClean="0"/>
              <a:t>08/07/2013</a:t>
            </a:fld>
            <a:endParaRPr lang="en-NZ"/>
          </a:p>
        </p:txBody>
      </p:sp>
      <p:sp>
        <p:nvSpPr>
          <p:cNvPr id="24" name="Slide Number Placeholder 23"/>
          <p:cNvSpPr>
            <a:spLocks noGrp="1"/>
          </p:cNvSpPr>
          <p:nvPr>
            <p:ph type="sldNum" sz="quarter" idx="17"/>
          </p:nvPr>
        </p:nvSpPr>
        <p:spPr/>
        <p:txBody>
          <a:bodyPr/>
          <a:lstStyle/>
          <a:p>
            <a:fld id="{830E4511-748C-4733-B700-350F93C0CC26}" type="slidenum">
              <a:rPr lang="en-NZ" smtClean="0"/>
              <a:t>‹#›</a:t>
            </a:fld>
            <a:endParaRPr lang="en-NZ"/>
          </a:p>
        </p:txBody>
      </p:sp>
      <p:sp>
        <p:nvSpPr>
          <p:cNvPr id="29" name="Footer Placeholder 28"/>
          <p:cNvSpPr>
            <a:spLocks noGrp="1"/>
          </p:cNvSpPr>
          <p:nvPr>
            <p:ph type="ftr" sz="quarter" idx="18"/>
          </p:nvPr>
        </p:nvSpPr>
        <p:spPr/>
        <p:txBody>
          <a:bodyPr/>
          <a:lstStyle/>
          <a:p>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63A0821A-9159-40A8-9549-D8ADD806F171}" type="datetimeFigureOut">
              <a:rPr lang="en-NZ" smtClean="0"/>
              <a:t>08/07/2013</a:t>
            </a:fld>
            <a:endParaRPr lang="en-NZ"/>
          </a:p>
        </p:txBody>
      </p:sp>
      <p:sp>
        <p:nvSpPr>
          <p:cNvPr id="14" name="Slide Number Placeholder 13"/>
          <p:cNvSpPr>
            <a:spLocks noGrp="1"/>
          </p:cNvSpPr>
          <p:nvPr>
            <p:ph type="sldNum" sz="quarter" idx="11"/>
          </p:nvPr>
        </p:nvSpPr>
        <p:spPr/>
        <p:txBody>
          <a:bodyPr/>
          <a:lstStyle/>
          <a:p>
            <a:fld id="{830E4511-748C-4733-B700-350F93C0CC26}" type="slidenum">
              <a:rPr lang="en-NZ" smtClean="0"/>
              <a:t>‹#›</a:t>
            </a:fld>
            <a:endParaRPr lang="en-NZ"/>
          </a:p>
        </p:txBody>
      </p:sp>
      <p:sp>
        <p:nvSpPr>
          <p:cNvPr id="18" name="Footer Placeholder 17"/>
          <p:cNvSpPr>
            <a:spLocks noGrp="1"/>
          </p:cNvSpPr>
          <p:nvPr>
            <p:ph type="ftr" sz="quarter" idx="12"/>
          </p:nvPr>
        </p:nvSpPr>
        <p:spPr/>
        <p:txBody>
          <a:bodyPr/>
          <a:lstStyle/>
          <a:p>
            <a:endParaRPr lang="en-NZ"/>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63A0821A-9159-40A8-9549-D8ADD806F171}" type="datetimeFigureOut">
              <a:rPr lang="en-NZ" smtClean="0"/>
              <a:t>08/07/2013</a:t>
            </a:fld>
            <a:endParaRPr lang="en-NZ"/>
          </a:p>
        </p:txBody>
      </p:sp>
      <p:sp>
        <p:nvSpPr>
          <p:cNvPr id="12" name="Slide Number Placeholder 11"/>
          <p:cNvSpPr>
            <a:spLocks noGrp="1"/>
          </p:cNvSpPr>
          <p:nvPr>
            <p:ph type="sldNum" sz="quarter" idx="11"/>
          </p:nvPr>
        </p:nvSpPr>
        <p:spPr/>
        <p:txBody>
          <a:bodyPr/>
          <a:lstStyle/>
          <a:p>
            <a:fld id="{830E4511-748C-4733-B700-350F93C0CC26}" type="slidenum">
              <a:rPr lang="en-NZ" smtClean="0"/>
              <a:t>‹#›</a:t>
            </a:fld>
            <a:endParaRPr lang="en-NZ"/>
          </a:p>
        </p:txBody>
      </p:sp>
      <p:sp>
        <p:nvSpPr>
          <p:cNvPr id="13" name="Footer Placeholder 12"/>
          <p:cNvSpPr>
            <a:spLocks noGrp="1"/>
          </p:cNvSpPr>
          <p:nvPr>
            <p:ph type="ftr" sz="quarter" idx="12"/>
          </p:nvPr>
        </p:nvSpPr>
        <p:spPr/>
        <p:txBody>
          <a:bodyPr/>
          <a:lstStyle/>
          <a:p>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63A0821A-9159-40A8-9549-D8ADD806F171}" type="datetimeFigureOut">
              <a:rPr lang="en-NZ" smtClean="0"/>
              <a:t>08/07/2013</a:t>
            </a:fld>
            <a:endParaRPr lang="en-NZ"/>
          </a:p>
        </p:txBody>
      </p:sp>
      <p:sp>
        <p:nvSpPr>
          <p:cNvPr id="18" name="Slide Number Placeholder 17"/>
          <p:cNvSpPr>
            <a:spLocks noGrp="1"/>
          </p:cNvSpPr>
          <p:nvPr>
            <p:ph type="sldNum" sz="quarter" idx="16"/>
          </p:nvPr>
        </p:nvSpPr>
        <p:spPr/>
        <p:txBody>
          <a:bodyPr/>
          <a:lstStyle/>
          <a:p>
            <a:fld id="{830E4511-748C-4733-B700-350F93C0CC26}" type="slidenum">
              <a:rPr lang="en-NZ" smtClean="0"/>
              <a:t>‹#›</a:t>
            </a:fld>
            <a:endParaRPr lang="en-NZ"/>
          </a:p>
        </p:txBody>
      </p:sp>
      <p:sp>
        <p:nvSpPr>
          <p:cNvPr id="20" name="Footer Placeholder 19"/>
          <p:cNvSpPr>
            <a:spLocks noGrp="1"/>
          </p:cNvSpPr>
          <p:nvPr>
            <p:ph type="ftr" sz="quarter" idx="17"/>
          </p:nvPr>
        </p:nvSpPr>
        <p:spPr/>
        <p:txBody>
          <a:bodyPr/>
          <a:lstStyle/>
          <a:p>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63A0821A-9159-40A8-9549-D8ADD806F171}" type="datetimeFigureOut">
              <a:rPr lang="en-NZ" smtClean="0"/>
              <a:t>08/07/2013</a:t>
            </a:fld>
            <a:endParaRPr lang="en-NZ"/>
          </a:p>
        </p:txBody>
      </p:sp>
      <p:sp>
        <p:nvSpPr>
          <p:cNvPr id="20" name="Slide Number Placeholder 19"/>
          <p:cNvSpPr>
            <a:spLocks noGrp="1"/>
          </p:cNvSpPr>
          <p:nvPr>
            <p:ph type="sldNum" sz="quarter" idx="15"/>
          </p:nvPr>
        </p:nvSpPr>
        <p:spPr/>
        <p:txBody>
          <a:bodyPr/>
          <a:lstStyle/>
          <a:p>
            <a:fld id="{830E4511-748C-4733-B700-350F93C0CC26}" type="slidenum">
              <a:rPr lang="en-NZ" smtClean="0"/>
              <a:t>‹#›</a:t>
            </a:fld>
            <a:endParaRPr lang="en-NZ"/>
          </a:p>
        </p:txBody>
      </p:sp>
      <p:sp>
        <p:nvSpPr>
          <p:cNvPr id="21" name="Footer Placeholder 20"/>
          <p:cNvSpPr>
            <a:spLocks noGrp="1"/>
          </p:cNvSpPr>
          <p:nvPr>
            <p:ph type="ftr" sz="quarter" idx="16"/>
          </p:nvPr>
        </p:nvSpPr>
        <p:spPr/>
        <p:txBody>
          <a:bodyPr/>
          <a:lstStyle/>
          <a:p>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63A0821A-9159-40A8-9549-D8ADD806F171}" type="datetimeFigureOut">
              <a:rPr lang="en-NZ" smtClean="0"/>
              <a:t>08/07/2013</a:t>
            </a:fld>
            <a:endParaRPr lang="en-NZ"/>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NZ"/>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830E4511-748C-4733-B700-350F93C0CC26}"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nz/url?sa=i&amp;rct=j&amp;q=best+football+players+playing&amp;source=images&amp;cd=&amp;cad=rja&amp;docid=yHQm1l0N9mJEzM&amp;tbnid=LQDPi-noQpNI8M:&amp;ved=0CAUQjRw&amp;url=http://all-football-players.blogspot.com/2010/03/joe-cole-football-player.html&amp;ei=bbTZUfP-OIXTkQXfiYCQCA&amp;psig=AFQjCNHkS7u-5zQzlcdXYR-426EILFI9DA&amp;ust=1373308332755392"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google.co.nz/url?sa=i&amp;rct=j&amp;q=premier+football+games&amp;source=images&amp;cd=&amp;cad=rja&amp;docid=oOW3QLg5VBD6jM&amp;tbnid=SUjTCJLCcy56rM:&amp;ved=0CAUQjRw&amp;url=http://www.guardian.co.uk/media/2011/aug/04/premier-league-press-coverage-threat&amp;ei=6bLZUZnMJ8KWkwX0uYGACA&amp;psig=AFQjCNFQtHgmBXxvB6jXifrcPLEiViUS8g&amp;ust=1373307997514771" TargetMode="External"/><Relationship Id="rId1" Type="http://schemas.openxmlformats.org/officeDocument/2006/relationships/slideLayout" Target="../slideLayouts/slideLayout4.xml"/><Relationship Id="rId6" Type="http://schemas.openxmlformats.org/officeDocument/2006/relationships/hyperlink" Target="http://www.google.co.nz/url?sa=i&amp;rct=j&amp;q=premier+football+games&amp;source=images&amp;cd=&amp;cad=rja&amp;docid=oOW3QLg5VBD6jM&amp;tbnid=SUjTCJLCcy56rM:&amp;ved=0CAUQjRw&amp;url=http://www.dailymail.co.uk/sport/football/article-2267146/Sky-Sports-Premier-League-reruns-hours-final-whistle.html&amp;ei=K7PZUe_hC8WdkwXv6YHgDg&amp;psig=AFQjCNFQtHgmBXxvB6jXifrcPLEiViUS8g&amp;ust=1373307997514771" TargetMode="External"/><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hyperlink" Target="http://www.google.co.nz/url?sa=i&amp;rct=j&amp;q=david+beckham+playing&amp;source=images&amp;cd=&amp;cad=rja&amp;docid=VpHb6WXxBmTv7M&amp;tbnid=jTBeKZHNUAoT3M:&amp;ved=0CAUQjRw&amp;url=http://www.footballiscominghome.info/tag/david-beckham/&amp;ei=FrXZUfPRDdH3lAXjoYCYBw&amp;psig=AFQjCNFhYUleMrlIYHSYBfVJbRBhz61_wg&amp;ust=1373308527971562" TargetMode="External"/><Relationship Id="rId4" Type="http://schemas.openxmlformats.org/officeDocument/2006/relationships/hyperlink" Target="http://www.google.co.nz/url?sa=i&amp;rct=j&amp;q=premier+football+games&amp;source=images&amp;cd=&amp;cad=rja&amp;docid=oOW3QLg5VBD6jM&amp;tbnid=SUjTCJLCcy56rM:&amp;ved=0CAUQjRw&amp;url=http://www.mirror.co.uk/sport/football/news/premier-league-live-blog-follow-1402204&amp;ei=E7PZUeK3BISmkAXU34HIDQ&amp;psig=AFQjCNFQtHgmBXxvB6jXifrcPLEiViUS8g&amp;ust=1373307997514771" TargetMode="Externa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ogle.co.nz/url?sa=i&amp;rct=j&amp;q=premier+league+shirts&amp;source=images&amp;cd=&amp;docid=ux6PZMj8VUOoxM&amp;tbnid=pwQD-eSzxziGdM:&amp;ved=0CAUQjRw&amp;url=http://www.readytogo.net/smb/showthread.php?t=515204&amp;ei=FbbZUfbnCNCekgXQ8YDACQ&amp;psig=AFQjCNHsy5w5SLZzs432p-o4nMqPrS348A&amp;ust=1373308647534968" TargetMode="External"/><Relationship Id="rId1" Type="http://schemas.openxmlformats.org/officeDocument/2006/relationships/slideLayout" Target="../slideLayouts/slideLayout4.xml"/><Relationship Id="rId4" Type="http://schemas.openxmlformats.org/officeDocument/2006/relationships/hyperlink" Target="http://soccerlens.com/tags/columns/fa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ccerlens.com/tags/columns/football-transfers/" TargetMode="External"/><Relationship Id="rId2" Type="http://schemas.openxmlformats.org/officeDocument/2006/relationships/hyperlink" Target="http://soccerlens.com/tags/columns/football-bettin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nz/url?sa=i&amp;rct=j&amp;q=merchandise+for+Manchester+united&amp;source=images&amp;cd=&amp;cad=rja&amp;docid=mEsWmVbVNY3siM&amp;tbnid=vBg6DpClvkyp_M:&amp;ved=0CAUQjRw&amp;url=http://www.ebay.co.uk/itm/Official-Merchandise-Manchester-United-Man-Utd-Keyring-Key-Rings-Football-Gifts-/170820797922&amp;ei=uL3ZUYTDPI-PlQXatYDYDA&amp;bvm=bv.48705608,d.aGc&amp;psig=AFQjCNE13BNVTq8m-AZn0LTRoWiJ07F3aA&amp;ust=1373310713213343" TargetMode="External"/><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www.google.co.nz/url?sa=i&amp;rct=j&amp;q=merchandise+for+Manchester+united&amp;source=images&amp;cd=&amp;cad=rja&amp;docid=9r-fz7kGNkXnMM&amp;tbnid=I03fUnXM9Pt8KM:&amp;ved=0CAUQjRw&amp;url=http://www.homespacedirect.com/acatalog/Manchester_United_bedding_duvet.html&amp;ei=gL3ZUdWBDMrnkgXKkYHoCQ&amp;bvm=bv.48705608,d.aGc&amp;psig=AFQjCNE13BNVTq8m-AZn0LTRoWiJ07F3aA&amp;ust=1373310713213343" TargetMode="External"/><Relationship Id="rId1" Type="http://schemas.openxmlformats.org/officeDocument/2006/relationships/slideLayout" Target="../slideLayouts/slideLayout4.xml"/><Relationship Id="rId6" Type="http://schemas.openxmlformats.org/officeDocument/2006/relationships/hyperlink" Target="http://www.google.co.nz/url?sa=i&amp;rct=j&amp;q=merchandise+for+Manchester+united&amp;source=images&amp;cd=&amp;cad=rja&amp;docid=mEsWmVbVNY3siM&amp;tbnid=vBg6DpClvkyp_M:&amp;ved=0CAUQjRw&amp;url=http://www.fansedge.com/Manchester-United-Merchandise-_-138946527_PG.html&amp;ei=qr3ZUeuZKsPIlAXTs4DIDQ&amp;bvm=bv.48705608,d.aGc&amp;psig=AFQjCNE13BNVTq8m-AZn0LTRoWiJ07F3aA&amp;ust=1373310713213343" TargetMode="External"/><Relationship Id="rId11" Type="http://schemas.openxmlformats.org/officeDocument/2006/relationships/image" Target="../media/image18.jpeg"/><Relationship Id="rId5" Type="http://schemas.openxmlformats.org/officeDocument/2006/relationships/image" Target="../media/image15.jpeg"/><Relationship Id="rId10" Type="http://schemas.openxmlformats.org/officeDocument/2006/relationships/hyperlink" Target="http://www.google.co.nz/url?sa=i&amp;rct=j&amp;q=merchandise+for+Manchester+united&amp;source=images&amp;cd=&amp;cad=rja&amp;docid=mEsWmVbVNY3siM&amp;tbnid=vBg6DpClvkyp_M:&amp;ved=0CAUQjRw&amp;url=http://www.supportersbutiken.se/manchester-united/halsdukar/manchester-united-halsduk.html&amp;ei=Cb7ZUf-lJ8OTkQWHmoGoDg&amp;bvm=bv.48705608,d.aGc&amp;psig=AFQjCNE13BNVTq8m-AZn0LTRoWiJ07F3aA&amp;ust=1373310713213343" TargetMode="External"/><Relationship Id="rId4" Type="http://schemas.openxmlformats.org/officeDocument/2006/relationships/hyperlink" Target="http://www.google.co.nz/url?sa=i&amp;rct=j&amp;q=merchandise+for+Manchester+united&amp;source=images&amp;cd=&amp;cad=rja&amp;docid=9r-fz7kGNkXnMM&amp;tbnid=I03fUnXM9Pt8KM:&amp;ved=0CAUQjRw&amp;url=http://shop.nbcsports.com/Manchester-United-Shop-_-2022081259_PG.html&amp;ei=k73ZUZLHNI_ZkgXM_oGYAg&amp;bvm=bv.48705608,d.aGc&amp;psig=AFQjCNE13BNVTq8m-AZn0LTRoWiJ07F3aA&amp;ust=1373310713213343" TargetMode="Externa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10000"/>
          </a:bodyPr>
          <a:lstStyle/>
          <a:p>
            <a:r>
              <a:rPr lang="en-NZ" dirty="0" smtClean="0"/>
              <a:t>Achievement Standard 1.4</a:t>
            </a:r>
          </a:p>
          <a:p>
            <a:r>
              <a:rPr lang="en-NZ" dirty="0" smtClean="0"/>
              <a:t>Exposing the Truth</a:t>
            </a:r>
          </a:p>
          <a:p>
            <a:r>
              <a:rPr lang="en-NZ" dirty="0" smtClean="0"/>
              <a:t>Soccer / Football and the influence of commodification and advertising on society</a:t>
            </a:r>
            <a:endParaRPr lang="en-NZ" dirty="0"/>
          </a:p>
        </p:txBody>
      </p:sp>
      <p:sp>
        <p:nvSpPr>
          <p:cNvPr id="2" name="Title 1"/>
          <p:cNvSpPr>
            <a:spLocks noGrp="1"/>
          </p:cNvSpPr>
          <p:nvPr>
            <p:ph type="title"/>
          </p:nvPr>
        </p:nvSpPr>
        <p:spPr/>
        <p:txBody>
          <a:bodyPr/>
          <a:lstStyle/>
          <a:p>
            <a:r>
              <a:rPr lang="en-NZ" dirty="0" smtClean="0"/>
              <a:t>Soccer / Football</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3868">
            <a:off x="5292079" y="3369820"/>
            <a:ext cx="3513187" cy="2551402"/>
          </a:xfrm>
          <a:prstGeom prst="rect">
            <a:avLst/>
          </a:prstGeom>
        </p:spPr>
      </p:pic>
    </p:spTree>
    <p:extLst>
      <p:ext uri="{BB962C8B-B14F-4D97-AF65-F5344CB8AC3E}">
        <p14:creationId xmlns:p14="http://schemas.microsoft.com/office/powerpoint/2010/main" val="246368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NZ"/>
          </a:p>
        </p:txBody>
      </p:sp>
      <p:sp>
        <p:nvSpPr>
          <p:cNvPr id="3" name="Content Placeholder 2"/>
          <p:cNvSpPr>
            <a:spLocks noGrp="1"/>
          </p:cNvSpPr>
          <p:nvPr>
            <p:ph sz="quarter" idx="13"/>
          </p:nvPr>
        </p:nvSpPr>
        <p:spPr/>
        <p:txBody>
          <a:bodyPr/>
          <a:lstStyle/>
          <a:p>
            <a:endParaRPr lang="en-NZ"/>
          </a:p>
        </p:txBody>
      </p:sp>
      <p:sp>
        <p:nvSpPr>
          <p:cNvPr id="4" name="Title 3"/>
          <p:cNvSpPr>
            <a:spLocks noGrp="1"/>
          </p:cNvSpPr>
          <p:nvPr>
            <p:ph type="title"/>
          </p:nvPr>
        </p:nvSpPr>
        <p:spPr/>
        <p:txBody>
          <a:bodyPr/>
          <a:lstStyle/>
          <a:p>
            <a:r>
              <a:rPr lang="en-NZ" dirty="0" smtClean="0"/>
              <a:t>Video</a:t>
            </a:r>
            <a:endParaRPr lang="en-NZ" dirty="0"/>
          </a:p>
        </p:txBody>
      </p:sp>
    </p:spTree>
    <p:extLst>
      <p:ext uri="{BB962C8B-B14F-4D97-AF65-F5344CB8AC3E}">
        <p14:creationId xmlns:p14="http://schemas.microsoft.com/office/powerpoint/2010/main" val="72285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algn="ctr"/>
            <a:r>
              <a:rPr lang="en-NZ" dirty="0" smtClean="0"/>
              <a:t>Influence on society</a:t>
            </a:r>
          </a:p>
          <a:p>
            <a:pPr marL="285750" indent="-285750">
              <a:buFont typeface="Arial" pitchFamily="34" charset="0"/>
              <a:buChar char="•"/>
            </a:pPr>
            <a:r>
              <a:rPr lang="en-NZ" dirty="0" smtClean="0"/>
              <a:t> </a:t>
            </a:r>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p>
        </p:txBody>
      </p:sp>
      <p:sp>
        <p:nvSpPr>
          <p:cNvPr id="3" name="Content Placeholder 2"/>
          <p:cNvSpPr>
            <a:spLocks noGrp="1"/>
          </p:cNvSpPr>
          <p:nvPr>
            <p:ph sz="quarter" idx="13"/>
          </p:nvPr>
        </p:nvSpPr>
        <p:spPr>
          <a:xfrm>
            <a:off x="352426" y="1463040"/>
            <a:ext cx="3886200" cy="4918288"/>
          </a:xfrm>
        </p:spPr>
        <p:txBody>
          <a:bodyPr>
            <a:normAutofit/>
          </a:bodyPr>
          <a:lstStyle/>
          <a:p>
            <a:pPr algn="ctr"/>
            <a:r>
              <a:rPr lang="en-NZ" dirty="0" smtClean="0"/>
              <a:t>Advertising</a:t>
            </a:r>
          </a:p>
          <a:p>
            <a:pPr marL="285750" indent="-285750">
              <a:buFont typeface="Arial" pitchFamily="34" charset="0"/>
              <a:buChar char="•"/>
            </a:pPr>
            <a:r>
              <a:rPr lang="en-NZ" dirty="0" smtClean="0"/>
              <a:t> </a:t>
            </a:r>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endParaRPr lang="en-NZ" dirty="0" smtClean="0"/>
          </a:p>
          <a:p>
            <a:pPr marL="285750" indent="-285750">
              <a:buFont typeface="Arial" pitchFamily="34" charset="0"/>
              <a:buChar char="•"/>
            </a:pPr>
            <a:endParaRPr lang="en-NZ" dirty="0"/>
          </a:p>
          <a:p>
            <a:pPr marL="285750" indent="-285750">
              <a:buFont typeface="Arial" pitchFamily="34" charset="0"/>
              <a:buChar char="•"/>
            </a:pPr>
            <a:endParaRPr lang="en-NZ" dirty="0" smtClean="0"/>
          </a:p>
          <a:p>
            <a:pPr marL="285750" indent="-285750">
              <a:buFont typeface="Arial" pitchFamily="34" charset="0"/>
              <a:buChar char="•"/>
            </a:pPr>
            <a:endParaRPr lang="en-NZ" dirty="0"/>
          </a:p>
          <a:p>
            <a:pPr marL="285750" indent="-285750">
              <a:buFont typeface="Arial" pitchFamily="34" charset="0"/>
              <a:buChar char="•"/>
            </a:pPr>
            <a:endParaRPr lang="en-NZ" dirty="0"/>
          </a:p>
          <a:p>
            <a:endParaRPr lang="en-NZ" dirty="0"/>
          </a:p>
        </p:txBody>
      </p:sp>
      <p:sp>
        <p:nvSpPr>
          <p:cNvPr id="4" name="Title 3"/>
          <p:cNvSpPr>
            <a:spLocks noGrp="1"/>
          </p:cNvSpPr>
          <p:nvPr>
            <p:ph type="title"/>
          </p:nvPr>
        </p:nvSpPr>
        <p:spPr/>
        <p:txBody>
          <a:bodyPr>
            <a:normAutofit fontScale="90000"/>
          </a:bodyPr>
          <a:lstStyle/>
          <a:p>
            <a:pPr algn="ctr"/>
            <a:r>
              <a:rPr lang="en-NZ" dirty="0" smtClean="0"/>
              <a:t>What is Advertising in football and its influence on society?</a:t>
            </a:r>
            <a:endParaRPr lang="en-NZ" dirty="0"/>
          </a:p>
        </p:txBody>
      </p:sp>
    </p:spTree>
    <p:extLst>
      <p:ext uri="{BB962C8B-B14F-4D97-AF65-F5344CB8AC3E}">
        <p14:creationId xmlns:p14="http://schemas.microsoft.com/office/powerpoint/2010/main" val="2716159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algn="ctr"/>
            <a:r>
              <a:rPr lang="en-NZ" dirty="0" smtClean="0"/>
              <a:t>Influence on society</a:t>
            </a:r>
          </a:p>
          <a:p>
            <a:pPr marL="285750" indent="-285750">
              <a:buFont typeface="Arial" pitchFamily="34" charset="0"/>
              <a:buChar char="•"/>
            </a:pPr>
            <a:r>
              <a:rPr lang="en-NZ" dirty="0" smtClean="0"/>
              <a:t>Public buy the better products. Why?</a:t>
            </a:r>
          </a:p>
          <a:p>
            <a:pPr marL="285750" indent="-285750">
              <a:buFont typeface="Arial" pitchFamily="34" charset="0"/>
              <a:buChar char="•"/>
            </a:pPr>
            <a:r>
              <a:rPr lang="en-NZ" dirty="0" smtClean="0"/>
              <a:t>Public buy the products associated with their favourite players / leagues. Why?</a:t>
            </a:r>
          </a:p>
          <a:p>
            <a:pPr marL="285750" indent="-285750">
              <a:buFont typeface="Arial" pitchFamily="34" charset="0"/>
              <a:buChar char="•"/>
            </a:pPr>
            <a:r>
              <a:rPr lang="en-NZ" dirty="0" smtClean="0"/>
              <a:t>Players are paided by companies to advertise there product. As a result people……?</a:t>
            </a:r>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p>
        </p:txBody>
      </p:sp>
      <p:sp>
        <p:nvSpPr>
          <p:cNvPr id="3" name="Content Placeholder 2"/>
          <p:cNvSpPr>
            <a:spLocks noGrp="1"/>
          </p:cNvSpPr>
          <p:nvPr>
            <p:ph sz="quarter" idx="13"/>
          </p:nvPr>
        </p:nvSpPr>
        <p:spPr/>
        <p:txBody>
          <a:bodyPr>
            <a:normAutofit lnSpcReduction="10000"/>
          </a:bodyPr>
          <a:lstStyle/>
          <a:p>
            <a:pPr algn="ctr"/>
            <a:r>
              <a:rPr lang="en-NZ" dirty="0" smtClean="0"/>
              <a:t>Advertising</a:t>
            </a:r>
          </a:p>
          <a:p>
            <a:pPr marL="285750" indent="-285750">
              <a:buFont typeface="Arial" pitchFamily="34" charset="0"/>
              <a:buChar char="•"/>
            </a:pPr>
            <a:r>
              <a:rPr lang="en-NZ" dirty="0" smtClean="0"/>
              <a:t>Equipment </a:t>
            </a:r>
          </a:p>
          <a:p>
            <a:pPr marL="285750" indent="-285750">
              <a:buFont typeface="Arial" pitchFamily="34" charset="0"/>
              <a:buChar char="•"/>
            </a:pPr>
            <a:r>
              <a:rPr lang="en-NZ" dirty="0" smtClean="0"/>
              <a:t>Brands</a:t>
            </a:r>
          </a:p>
          <a:p>
            <a:pPr marL="285750" indent="-285750">
              <a:buFont typeface="Arial" pitchFamily="34" charset="0"/>
              <a:buChar char="•"/>
            </a:pPr>
            <a:r>
              <a:rPr lang="en-NZ" dirty="0" smtClean="0"/>
              <a:t>Players</a:t>
            </a:r>
          </a:p>
          <a:p>
            <a:pPr marL="285750" indent="-285750">
              <a:buFont typeface="Arial" pitchFamily="34" charset="0"/>
              <a:buChar char="•"/>
            </a:pPr>
            <a:r>
              <a:rPr lang="en-NZ" dirty="0" smtClean="0"/>
              <a:t>.</a:t>
            </a:r>
          </a:p>
          <a:p>
            <a:pPr marL="285750" indent="-285750">
              <a:buFont typeface="Arial" pitchFamily="34" charset="0"/>
              <a:buChar char="•"/>
            </a:pPr>
            <a:r>
              <a:rPr lang="en-NZ" dirty="0" smtClean="0"/>
              <a:t>.</a:t>
            </a:r>
          </a:p>
          <a:p>
            <a:pPr marL="285750" indent="-285750">
              <a:buFont typeface="Arial" pitchFamily="34" charset="0"/>
              <a:buChar char="•"/>
            </a:pPr>
            <a:r>
              <a:rPr lang="en-NZ" dirty="0" smtClean="0"/>
              <a:t>.</a:t>
            </a:r>
          </a:p>
          <a:p>
            <a:pPr marL="285750" indent="-285750">
              <a:buFont typeface="Arial" pitchFamily="34" charset="0"/>
              <a:buChar char="•"/>
            </a:pPr>
            <a:r>
              <a:rPr lang="en-NZ" dirty="0" smtClean="0"/>
              <a:t>.</a:t>
            </a:r>
          </a:p>
          <a:p>
            <a:pPr marL="285750" indent="-285750">
              <a:buFont typeface="Arial" pitchFamily="34" charset="0"/>
              <a:buChar char="•"/>
            </a:pPr>
            <a:endParaRPr lang="en-NZ" dirty="0"/>
          </a:p>
          <a:p>
            <a:r>
              <a:rPr lang="en-NZ" dirty="0" smtClean="0"/>
              <a:t>Just remember that you are not limited to what you see on a football field. What else can you come up with?</a:t>
            </a:r>
          </a:p>
          <a:p>
            <a:endParaRPr lang="en-NZ" dirty="0"/>
          </a:p>
        </p:txBody>
      </p:sp>
      <p:sp>
        <p:nvSpPr>
          <p:cNvPr id="4" name="Title 3"/>
          <p:cNvSpPr>
            <a:spLocks noGrp="1"/>
          </p:cNvSpPr>
          <p:nvPr>
            <p:ph type="title"/>
          </p:nvPr>
        </p:nvSpPr>
        <p:spPr/>
        <p:txBody>
          <a:bodyPr>
            <a:normAutofit fontScale="90000"/>
          </a:bodyPr>
          <a:lstStyle/>
          <a:p>
            <a:pPr algn="ctr"/>
            <a:r>
              <a:rPr lang="en-NZ" dirty="0" smtClean="0"/>
              <a:t>What is Advertising in football and its influence on society?</a:t>
            </a:r>
            <a:endParaRPr lang="en-NZ" dirty="0"/>
          </a:p>
        </p:txBody>
      </p:sp>
    </p:spTree>
    <p:extLst>
      <p:ext uri="{BB962C8B-B14F-4D97-AF65-F5344CB8AC3E}">
        <p14:creationId xmlns:p14="http://schemas.microsoft.com/office/powerpoint/2010/main" val="4191809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901184" y="1463040"/>
            <a:ext cx="3991296" cy="4288536"/>
          </a:xfrm>
        </p:spPr>
        <p:txBody>
          <a:bodyPr/>
          <a:lstStyle/>
          <a:p>
            <a:pPr algn="ctr"/>
            <a:r>
              <a:rPr lang="en-NZ" dirty="0" smtClean="0"/>
              <a:t>Disadvantaged (Why? Provide an example)</a:t>
            </a:r>
          </a:p>
          <a:p>
            <a:pPr marL="285750" indent="-285750">
              <a:buFont typeface="Arial" pitchFamily="34" charset="0"/>
              <a:buChar char="•"/>
            </a:pPr>
            <a:r>
              <a:rPr lang="en-NZ" dirty="0"/>
              <a:t> </a:t>
            </a:r>
            <a:r>
              <a:rPr lang="en-NZ" dirty="0" smtClean="0"/>
              <a:t>Not so popular players, Paul </a:t>
            </a:r>
            <a:r>
              <a:rPr lang="en-NZ" dirty="0" err="1" smtClean="0"/>
              <a:t>Ifill</a:t>
            </a:r>
            <a:r>
              <a:rPr lang="en-NZ" dirty="0" smtClean="0"/>
              <a:t>, doesn’t get opportunity to promote products because companies have more popular players that would sell more product for them.</a:t>
            </a:r>
          </a:p>
          <a:p>
            <a:pPr marL="285750" indent="-285750">
              <a:buFont typeface="Arial" pitchFamily="34" charset="0"/>
              <a:buChar char="•"/>
            </a:pPr>
            <a:r>
              <a:rPr lang="en-NZ" dirty="0" smtClean="0"/>
              <a:t>People who can’t afford the products advertised. A top line pair of football boots sell for $300.  Finish this answer ……………</a:t>
            </a:r>
          </a:p>
          <a:p>
            <a:pPr marL="285750" indent="-285750">
              <a:buFont typeface="Arial" pitchFamily="34" charset="0"/>
              <a:buChar char="•"/>
            </a:pPr>
            <a:r>
              <a:rPr lang="en-NZ" dirty="0"/>
              <a:t> </a:t>
            </a:r>
            <a:r>
              <a:rPr lang="en-NZ" dirty="0" smtClean="0"/>
              <a:t> </a:t>
            </a:r>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r>
              <a:rPr lang="en-NZ" dirty="0" smtClean="0"/>
              <a:t>What other points can you come up with in your groups?</a:t>
            </a:r>
          </a:p>
        </p:txBody>
      </p:sp>
      <p:sp>
        <p:nvSpPr>
          <p:cNvPr id="3" name="Content Placeholder 2"/>
          <p:cNvSpPr>
            <a:spLocks noGrp="1"/>
          </p:cNvSpPr>
          <p:nvPr>
            <p:ph sz="quarter" idx="13"/>
          </p:nvPr>
        </p:nvSpPr>
        <p:spPr>
          <a:xfrm>
            <a:off x="352426" y="1463040"/>
            <a:ext cx="3886200" cy="4702264"/>
          </a:xfrm>
        </p:spPr>
        <p:txBody>
          <a:bodyPr>
            <a:normAutofit lnSpcReduction="10000"/>
          </a:bodyPr>
          <a:lstStyle/>
          <a:p>
            <a:pPr algn="ctr"/>
            <a:r>
              <a:rPr lang="en-NZ" dirty="0" smtClean="0"/>
              <a:t>Advantaged (Why? Provide example)</a:t>
            </a:r>
          </a:p>
          <a:p>
            <a:pPr marL="285750" indent="-285750">
              <a:buFont typeface="Arial" pitchFamily="34" charset="0"/>
              <a:buChar char="•"/>
            </a:pPr>
            <a:r>
              <a:rPr lang="en-NZ" dirty="0"/>
              <a:t> </a:t>
            </a:r>
            <a:r>
              <a:rPr lang="en-NZ" dirty="0" smtClean="0"/>
              <a:t>Businesses (They promotes their products for public to buy. Adidas, Nike </a:t>
            </a:r>
            <a:r>
              <a:rPr lang="en-NZ" dirty="0" err="1" smtClean="0"/>
              <a:t>etc</a:t>
            </a:r>
            <a:r>
              <a:rPr lang="en-NZ" dirty="0" smtClean="0"/>
              <a:t> produce boots, jerseys for sale)</a:t>
            </a:r>
          </a:p>
          <a:p>
            <a:pPr marL="285750" indent="-285750">
              <a:buFont typeface="Arial" pitchFamily="34" charset="0"/>
              <a:buChar char="•"/>
            </a:pPr>
            <a:r>
              <a:rPr lang="en-NZ" dirty="0"/>
              <a:t> </a:t>
            </a:r>
            <a:r>
              <a:rPr lang="en-NZ" dirty="0" smtClean="0"/>
              <a:t>Public get to wear their favourite teams gear or use a product that celebrities use. Beckham drinks Pepsi, as a result people drink Pepsi as they have seen Beckham doing it. Relates back to first point.</a:t>
            </a:r>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endParaRPr lang="en-NZ" dirty="0" smtClean="0"/>
          </a:p>
          <a:p>
            <a:pPr marL="285750" indent="-285750">
              <a:buFont typeface="Arial" pitchFamily="34" charset="0"/>
              <a:buChar char="•"/>
            </a:pPr>
            <a:endParaRPr lang="en-NZ" dirty="0" smtClean="0"/>
          </a:p>
          <a:p>
            <a:pPr marL="285750" indent="-285750">
              <a:buFont typeface="Arial" pitchFamily="34" charset="0"/>
              <a:buChar char="•"/>
            </a:pPr>
            <a:r>
              <a:rPr lang="en-NZ" dirty="0" smtClean="0"/>
              <a:t>What other points can you come up with in your groups? </a:t>
            </a:r>
            <a:endParaRPr lang="en-NZ" dirty="0"/>
          </a:p>
        </p:txBody>
      </p:sp>
      <p:sp>
        <p:nvSpPr>
          <p:cNvPr id="4" name="Title 3"/>
          <p:cNvSpPr>
            <a:spLocks noGrp="1"/>
          </p:cNvSpPr>
          <p:nvPr>
            <p:ph type="title"/>
          </p:nvPr>
        </p:nvSpPr>
        <p:spPr/>
        <p:txBody>
          <a:bodyPr>
            <a:normAutofit fontScale="90000"/>
          </a:bodyPr>
          <a:lstStyle/>
          <a:p>
            <a:r>
              <a:rPr lang="en-NZ" dirty="0" smtClean="0"/>
              <a:t>Who is Advantaged and Disadvantaged by Advertising in football</a:t>
            </a:r>
            <a:endParaRPr lang="en-NZ" dirty="0"/>
          </a:p>
        </p:txBody>
      </p:sp>
    </p:spTree>
    <p:extLst>
      <p:ext uri="{BB962C8B-B14F-4D97-AF65-F5344CB8AC3E}">
        <p14:creationId xmlns:p14="http://schemas.microsoft.com/office/powerpoint/2010/main" val="2407264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rot="300599">
            <a:off x="4572000" y="1628800"/>
            <a:ext cx="2438400" cy="1762125"/>
          </a:xfrm>
        </p:spPr>
      </p:pic>
      <p:sp>
        <p:nvSpPr>
          <p:cNvPr id="3" name="Content Placeholder 2"/>
          <p:cNvSpPr>
            <a:spLocks noGrp="1"/>
          </p:cNvSpPr>
          <p:nvPr>
            <p:ph sz="quarter" idx="13"/>
          </p:nvPr>
        </p:nvSpPr>
        <p:spPr/>
        <p:txBody>
          <a:bodyPr>
            <a:normAutofit/>
          </a:bodyPr>
          <a:lstStyle/>
          <a:p>
            <a:r>
              <a:rPr lang="en-NZ" dirty="0" smtClean="0"/>
              <a:t>How does </a:t>
            </a:r>
            <a:r>
              <a:rPr lang="en-NZ" dirty="0" smtClean="0"/>
              <a:t>advertising</a:t>
            </a:r>
            <a:r>
              <a:rPr lang="en-NZ" dirty="0" smtClean="0"/>
              <a:t> </a:t>
            </a:r>
            <a:r>
              <a:rPr lang="en-NZ" dirty="0" smtClean="0"/>
              <a:t>happen in football?</a:t>
            </a:r>
          </a:p>
          <a:p>
            <a:endParaRPr lang="en-NZ" dirty="0"/>
          </a:p>
          <a:p>
            <a:r>
              <a:rPr lang="en-NZ" dirty="0" smtClean="0"/>
              <a:t>What different forms of advertising (answer to first point) have you seen that promotes soccer football?</a:t>
            </a:r>
          </a:p>
          <a:p>
            <a:endParaRPr lang="en-NZ" dirty="0"/>
          </a:p>
          <a:p>
            <a:r>
              <a:rPr lang="en-NZ" dirty="0" smtClean="0"/>
              <a:t>How does advertising in soccer football try to influence the general public? Why?</a:t>
            </a:r>
          </a:p>
          <a:p>
            <a:endParaRPr lang="en-NZ" dirty="0"/>
          </a:p>
          <a:p>
            <a:r>
              <a:rPr lang="en-NZ" dirty="0" smtClean="0"/>
              <a:t>What age do they target? Why?</a:t>
            </a:r>
          </a:p>
          <a:p>
            <a:endParaRPr lang="en-NZ" dirty="0"/>
          </a:p>
          <a:p>
            <a:r>
              <a:rPr lang="en-NZ" dirty="0" smtClean="0"/>
              <a:t>Watch </a:t>
            </a:r>
            <a:r>
              <a:rPr lang="en-NZ" dirty="0" smtClean="0"/>
              <a:t>advertisements on shared drive.</a:t>
            </a:r>
          </a:p>
        </p:txBody>
      </p:sp>
      <p:sp>
        <p:nvSpPr>
          <p:cNvPr id="4" name="Title 3"/>
          <p:cNvSpPr>
            <a:spLocks noGrp="1"/>
          </p:cNvSpPr>
          <p:nvPr>
            <p:ph type="title"/>
          </p:nvPr>
        </p:nvSpPr>
        <p:spPr/>
        <p:txBody>
          <a:bodyPr/>
          <a:lstStyle/>
          <a:p>
            <a:r>
              <a:rPr lang="en-NZ" dirty="0" smtClean="0"/>
              <a:t>How does this influence happen?</a:t>
            </a:r>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6894">
            <a:off x="6353892" y="3194669"/>
            <a:ext cx="2143125" cy="21431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4611586"/>
            <a:ext cx="2466975" cy="1847850"/>
          </a:xfrm>
          <a:prstGeom prst="rect">
            <a:avLst/>
          </a:prstGeom>
        </p:spPr>
      </p:pic>
    </p:spTree>
    <p:extLst>
      <p:ext uri="{BB962C8B-B14F-4D97-AF65-F5344CB8AC3E}">
        <p14:creationId xmlns:p14="http://schemas.microsoft.com/office/powerpoint/2010/main" val="196859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916832"/>
            <a:ext cx="7680960" cy="4270608"/>
          </a:xfrm>
        </p:spPr>
        <p:txBody>
          <a:bodyPr/>
          <a:lstStyle/>
          <a:p>
            <a:r>
              <a:rPr lang="en-NZ" dirty="0" smtClean="0"/>
              <a:t>Where have you seen these advertisements? Try to be specific.</a:t>
            </a:r>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endParaRPr lang="en-NZ" dirty="0" smtClean="0"/>
          </a:p>
          <a:p>
            <a:pPr marL="285750" indent="-285750">
              <a:buFont typeface="Arial" pitchFamily="34" charset="0"/>
              <a:buChar char="•"/>
            </a:pPr>
            <a:endParaRPr lang="en-NZ" dirty="0"/>
          </a:p>
          <a:p>
            <a:r>
              <a:rPr lang="en-NZ" dirty="0" smtClean="0"/>
              <a:t>Where do you think football advertising would be more effective? Around the world? Why?</a:t>
            </a:r>
          </a:p>
          <a:p>
            <a:pPr marL="285750" indent="-285750">
              <a:buFont typeface="Arial" pitchFamily="34" charset="0"/>
              <a:buChar char="•"/>
            </a:pPr>
            <a:r>
              <a:rPr lang="en-NZ" dirty="0" smtClean="0"/>
              <a:t> </a:t>
            </a:r>
          </a:p>
          <a:p>
            <a:pPr marL="285750" indent="-285750">
              <a:buFont typeface="Arial" pitchFamily="34" charset="0"/>
              <a:buChar char="•"/>
            </a:pPr>
            <a:r>
              <a:rPr lang="en-NZ" dirty="0"/>
              <a:t> </a:t>
            </a:r>
            <a:endParaRPr lang="en-NZ" dirty="0" smtClean="0"/>
          </a:p>
          <a:p>
            <a:pPr marL="285750" indent="-285750">
              <a:buFont typeface="Arial" pitchFamily="34" charset="0"/>
              <a:buChar char="•"/>
            </a:pPr>
            <a:r>
              <a:rPr lang="en-NZ" dirty="0"/>
              <a:t> </a:t>
            </a:r>
          </a:p>
        </p:txBody>
      </p:sp>
      <p:sp>
        <p:nvSpPr>
          <p:cNvPr id="3" name="Title 2"/>
          <p:cNvSpPr>
            <a:spLocks noGrp="1"/>
          </p:cNvSpPr>
          <p:nvPr>
            <p:ph type="title"/>
          </p:nvPr>
        </p:nvSpPr>
        <p:spPr>
          <a:xfrm>
            <a:off x="352426" y="228600"/>
            <a:ext cx="7680960" cy="1472208"/>
          </a:xfrm>
        </p:spPr>
        <p:txBody>
          <a:bodyPr>
            <a:normAutofit fontScale="90000"/>
          </a:bodyPr>
          <a:lstStyle/>
          <a:p>
            <a:r>
              <a:rPr lang="en-NZ" dirty="0" smtClean="0"/>
              <a:t>Provide any examples you can think of where soccer football is advertised in New Zealand. Playing or Watching.</a:t>
            </a:r>
            <a:endParaRPr lang="en-NZ" dirty="0"/>
          </a:p>
        </p:txBody>
      </p:sp>
    </p:spTree>
    <p:extLst>
      <p:ext uri="{BB962C8B-B14F-4D97-AF65-F5344CB8AC3E}">
        <p14:creationId xmlns:p14="http://schemas.microsoft.com/office/powerpoint/2010/main" val="3601871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99992" y="1556792"/>
            <a:ext cx="2019300" cy="2257425"/>
          </a:xfrm>
        </p:spPr>
      </p:pic>
      <p:sp>
        <p:nvSpPr>
          <p:cNvPr id="3" name="Content Placeholder 2"/>
          <p:cNvSpPr>
            <a:spLocks noGrp="1"/>
          </p:cNvSpPr>
          <p:nvPr>
            <p:ph sz="quarter" idx="13"/>
          </p:nvPr>
        </p:nvSpPr>
        <p:spPr>
          <a:xfrm>
            <a:off x="323528" y="1988840"/>
            <a:ext cx="3886200" cy="4288536"/>
          </a:xfrm>
        </p:spPr>
        <p:txBody>
          <a:bodyPr/>
          <a:lstStyle/>
          <a:p>
            <a:pPr marL="285750" indent="-285750">
              <a:buFont typeface="Arial" pitchFamily="34" charset="0"/>
              <a:buChar char="•"/>
            </a:pPr>
            <a:r>
              <a:rPr lang="en-NZ" dirty="0" smtClean="0"/>
              <a:t>Appeal to a wider range of consumers.</a:t>
            </a:r>
          </a:p>
          <a:p>
            <a:r>
              <a:rPr lang="en-NZ" dirty="0" smtClean="0"/>
              <a:t>How?</a:t>
            </a:r>
          </a:p>
          <a:p>
            <a:endParaRPr lang="en-NZ" dirty="0" smtClean="0"/>
          </a:p>
          <a:p>
            <a:pPr marL="285750" indent="-285750">
              <a:buFont typeface="Arial" pitchFamily="34" charset="0"/>
              <a:buChar char="•"/>
            </a:pPr>
            <a:r>
              <a:rPr lang="en-NZ" dirty="0" smtClean="0"/>
              <a:t>Create lower costing products.</a:t>
            </a:r>
          </a:p>
          <a:p>
            <a:r>
              <a:rPr lang="en-NZ" dirty="0" smtClean="0"/>
              <a:t>What would this achieve?</a:t>
            </a:r>
          </a:p>
          <a:p>
            <a:endParaRPr lang="en-NZ" dirty="0"/>
          </a:p>
          <a:p>
            <a:pPr marL="285750" indent="-285750">
              <a:buFont typeface="Arial" pitchFamily="34" charset="0"/>
              <a:buChar char="•"/>
            </a:pPr>
            <a:r>
              <a:rPr lang="en-NZ" dirty="0" smtClean="0"/>
              <a:t> ……………..</a:t>
            </a:r>
          </a:p>
          <a:p>
            <a:pPr marL="285750" indent="-285750">
              <a:buFont typeface="Arial" pitchFamily="34" charset="0"/>
              <a:buChar char="•"/>
            </a:pPr>
            <a:endParaRPr lang="en-NZ" dirty="0"/>
          </a:p>
          <a:p>
            <a:pPr marL="285750" indent="-285750">
              <a:buFont typeface="Arial" pitchFamily="34" charset="0"/>
              <a:buChar char="•"/>
            </a:pPr>
            <a:r>
              <a:rPr lang="en-NZ" dirty="0" smtClean="0"/>
              <a:t>………………</a:t>
            </a:r>
          </a:p>
          <a:p>
            <a:pPr marL="285750" indent="-285750">
              <a:buFont typeface="Arial" pitchFamily="34" charset="0"/>
              <a:buChar char="•"/>
            </a:pPr>
            <a:endParaRPr lang="en-NZ" dirty="0" smtClean="0"/>
          </a:p>
          <a:p>
            <a:pPr marL="285750" indent="-285750">
              <a:buFont typeface="Arial" pitchFamily="34" charset="0"/>
              <a:buChar char="•"/>
            </a:pPr>
            <a:endParaRPr lang="en-NZ" dirty="0"/>
          </a:p>
        </p:txBody>
      </p:sp>
      <p:sp>
        <p:nvSpPr>
          <p:cNvPr id="4" name="Title 3"/>
          <p:cNvSpPr>
            <a:spLocks noGrp="1"/>
          </p:cNvSpPr>
          <p:nvPr>
            <p:ph type="title"/>
          </p:nvPr>
        </p:nvSpPr>
        <p:spPr>
          <a:xfrm>
            <a:off x="395536" y="692696"/>
            <a:ext cx="7680960" cy="1066800"/>
          </a:xfrm>
        </p:spPr>
        <p:txBody>
          <a:bodyPr>
            <a:normAutofit fontScale="90000"/>
          </a:bodyPr>
          <a:lstStyle/>
          <a:p>
            <a:r>
              <a:rPr lang="en-NZ" dirty="0" smtClean="0"/>
              <a:t>What changes could be made to commodification and advertising in football?</a:t>
            </a:r>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387" y="3861048"/>
            <a:ext cx="2562225" cy="17811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4535611"/>
            <a:ext cx="2276475" cy="2009775"/>
          </a:xfrm>
          <a:prstGeom prst="rect">
            <a:avLst/>
          </a:prstGeom>
        </p:spPr>
      </p:pic>
    </p:spTree>
    <p:extLst>
      <p:ext uri="{BB962C8B-B14F-4D97-AF65-F5344CB8AC3E}">
        <p14:creationId xmlns:p14="http://schemas.microsoft.com/office/powerpoint/2010/main" val="3556279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2060848"/>
            <a:ext cx="3886200" cy="4288536"/>
          </a:xfrm>
        </p:spPr>
        <p:txBody>
          <a:bodyPr/>
          <a:lstStyle/>
          <a:p>
            <a:pPr marL="285750" indent="-285750">
              <a:buFont typeface="Arial" pitchFamily="34" charset="0"/>
              <a:buChar char="•"/>
            </a:pPr>
            <a:r>
              <a:rPr lang="en-NZ" dirty="0" smtClean="0"/>
              <a:t>Use the points you have made on the previous slide to construct your answer.</a:t>
            </a:r>
          </a:p>
          <a:p>
            <a:pPr marL="285750" indent="-285750">
              <a:buFont typeface="Arial" pitchFamily="34" charset="0"/>
              <a:buChar char="•"/>
            </a:pPr>
            <a:endParaRPr lang="en-NZ" dirty="0"/>
          </a:p>
          <a:p>
            <a:pPr marL="285750" indent="-285750">
              <a:buFont typeface="Arial" pitchFamily="34" charset="0"/>
              <a:buChar char="•"/>
            </a:pPr>
            <a:r>
              <a:rPr lang="en-NZ" dirty="0" smtClean="0"/>
              <a:t>If I cant afford gear </a:t>
            </a:r>
            <a:r>
              <a:rPr lang="en-NZ" dirty="0" err="1" smtClean="0"/>
              <a:t>I’.m</a:t>
            </a:r>
            <a:r>
              <a:rPr lang="en-NZ" dirty="0" smtClean="0"/>
              <a:t> not likely to play football.</a:t>
            </a:r>
            <a:endParaRPr lang="en-NZ" dirty="0"/>
          </a:p>
          <a:p>
            <a:pPr marL="285750" indent="-285750">
              <a:buFont typeface="Arial" pitchFamily="34" charset="0"/>
              <a:buChar char="•"/>
            </a:pPr>
            <a:r>
              <a:rPr lang="en-NZ" dirty="0" smtClean="0"/>
              <a:t>Compare yourself to rich, kids, disabled. Do products appeal to them? Why?</a:t>
            </a:r>
          </a:p>
          <a:p>
            <a:pPr marL="285750" indent="-285750">
              <a:buFont typeface="Arial" pitchFamily="34" charset="0"/>
              <a:buChar char="•"/>
            </a:pPr>
            <a:endParaRPr lang="en-NZ" dirty="0"/>
          </a:p>
          <a:p>
            <a:pPr marL="285750" indent="-285750">
              <a:buFont typeface="Arial" pitchFamily="34" charset="0"/>
              <a:buChar char="•"/>
            </a:pPr>
            <a:r>
              <a:rPr lang="en-NZ" dirty="0" smtClean="0"/>
              <a:t> </a:t>
            </a:r>
          </a:p>
          <a:p>
            <a:pPr marL="285750" indent="-285750">
              <a:buFont typeface="Arial" pitchFamily="34" charset="0"/>
              <a:buChar char="•"/>
            </a:pPr>
            <a:r>
              <a:rPr lang="en-NZ" dirty="0"/>
              <a:t> </a:t>
            </a:r>
            <a:r>
              <a:rPr lang="en-NZ" dirty="0" smtClean="0"/>
              <a:t>Any other points……..</a:t>
            </a:r>
            <a:endParaRPr lang="en-NZ" dirty="0"/>
          </a:p>
        </p:txBody>
      </p:sp>
      <p:sp>
        <p:nvSpPr>
          <p:cNvPr id="4" name="Title 3"/>
          <p:cNvSpPr>
            <a:spLocks noGrp="1"/>
          </p:cNvSpPr>
          <p:nvPr>
            <p:ph type="title"/>
          </p:nvPr>
        </p:nvSpPr>
        <p:spPr>
          <a:xfrm>
            <a:off x="323528" y="692696"/>
            <a:ext cx="7680960" cy="1066800"/>
          </a:xfrm>
        </p:spPr>
        <p:txBody>
          <a:bodyPr>
            <a:normAutofit fontScale="90000"/>
          </a:bodyPr>
          <a:lstStyle/>
          <a:p>
            <a:r>
              <a:rPr lang="en-NZ" dirty="0" smtClean="0"/>
              <a:t>What are the influences of advertising/commodification (positive or negative) on you?</a:t>
            </a:r>
            <a:endParaRPr lang="en-NZ"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283968" y="1772816"/>
            <a:ext cx="3150244" cy="2142629"/>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4149080"/>
            <a:ext cx="2457450" cy="1857375"/>
          </a:xfrm>
          <a:prstGeom prst="rect">
            <a:avLst/>
          </a:prstGeom>
        </p:spPr>
      </p:pic>
    </p:spTree>
    <p:extLst>
      <p:ext uri="{BB962C8B-B14F-4D97-AF65-F5344CB8AC3E}">
        <p14:creationId xmlns:p14="http://schemas.microsoft.com/office/powerpoint/2010/main" val="3426829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rot="470106">
            <a:off x="4572000" y="1484784"/>
            <a:ext cx="2520280" cy="3024336"/>
          </a:xfrm>
        </p:spPr>
      </p:pic>
      <p:sp>
        <p:nvSpPr>
          <p:cNvPr id="3" name="Content Placeholder 2"/>
          <p:cNvSpPr>
            <a:spLocks noGrp="1"/>
          </p:cNvSpPr>
          <p:nvPr>
            <p:ph sz="quarter" idx="13"/>
          </p:nvPr>
        </p:nvSpPr>
        <p:spPr/>
        <p:txBody>
          <a:bodyPr>
            <a:normAutofit fontScale="85000" lnSpcReduction="20000"/>
          </a:bodyPr>
          <a:lstStyle/>
          <a:p>
            <a:r>
              <a:rPr lang="en-NZ" dirty="0" smtClean="0"/>
              <a:t>Hard because you have </a:t>
            </a:r>
            <a:r>
              <a:rPr lang="en-NZ" smtClean="0"/>
              <a:t>limited resources, </a:t>
            </a:r>
            <a:r>
              <a:rPr lang="en-NZ" dirty="0" smtClean="0"/>
              <a:t>the most significant being money.</a:t>
            </a:r>
          </a:p>
          <a:p>
            <a:endParaRPr lang="en-NZ" dirty="0"/>
          </a:p>
          <a:p>
            <a:r>
              <a:rPr lang="en-NZ" dirty="0" smtClean="0"/>
              <a:t>Because of the global game it is also difficult because FIFA (world governing body) has final say regardless of how much money you have, or how powerful a club you are. So you could imagine that a Year 11 student at CHS would do nothing…</a:t>
            </a:r>
          </a:p>
          <a:p>
            <a:endParaRPr lang="en-NZ" dirty="0"/>
          </a:p>
          <a:p>
            <a:r>
              <a:rPr lang="en-NZ" dirty="0" smtClean="0"/>
              <a:t>However</a:t>
            </a:r>
          </a:p>
          <a:p>
            <a:endParaRPr lang="en-NZ" dirty="0"/>
          </a:p>
          <a:p>
            <a:r>
              <a:rPr lang="en-NZ" dirty="0" smtClean="0"/>
              <a:t>They one thing you could do would be to promote your teams sponsors at school. Having sponsors days where you promote their product to the student body. This would then perhaps generate interest in your team and the teams sponsors.</a:t>
            </a:r>
            <a:endParaRPr lang="en-NZ" dirty="0"/>
          </a:p>
        </p:txBody>
      </p:sp>
      <p:sp>
        <p:nvSpPr>
          <p:cNvPr id="4" name="Title 3"/>
          <p:cNvSpPr>
            <a:spLocks noGrp="1"/>
          </p:cNvSpPr>
          <p:nvPr>
            <p:ph type="title"/>
          </p:nvPr>
        </p:nvSpPr>
        <p:spPr/>
        <p:txBody>
          <a:bodyPr/>
          <a:lstStyle/>
          <a:p>
            <a:r>
              <a:rPr lang="en-NZ" dirty="0" smtClean="0"/>
              <a:t>How could you influence change</a:t>
            </a:r>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869160"/>
            <a:ext cx="2495550" cy="1828800"/>
          </a:xfrm>
          <a:prstGeom prst="rect">
            <a:avLst/>
          </a:prstGeom>
        </p:spPr>
      </p:pic>
    </p:spTree>
    <p:extLst>
      <p:ext uri="{BB962C8B-B14F-4D97-AF65-F5344CB8AC3E}">
        <p14:creationId xmlns:p14="http://schemas.microsoft.com/office/powerpoint/2010/main" val="3404756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92080" y="2060848"/>
            <a:ext cx="2952328" cy="3542793"/>
          </a:xfrm>
        </p:spPr>
      </p:pic>
      <p:sp>
        <p:nvSpPr>
          <p:cNvPr id="3" name="Content Placeholder 2"/>
          <p:cNvSpPr>
            <a:spLocks noGrp="1"/>
          </p:cNvSpPr>
          <p:nvPr>
            <p:ph sz="quarter" idx="13"/>
          </p:nvPr>
        </p:nvSpPr>
        <p:spPr/>
        <p:txBody>
          <a:bodyPr>
            <a:normAutofit fontScale="92500"/>
          </a:bodyPr>
          <a:lstStyle/>
          <a:p>
            <a:r>
              <a:rPr lang="en-NZ" sz="2400" dirty="0" smtClean="0"/>
              <a:t>We are looking at Soccer Football and the  influence / effect  of commodification and advertising on society.</a:t>
            </a:r>
          </a:p>
          <a:p>
            <a:endParaRPr lang="en-NZ" sz="2400" dirty="0"/>
          </a:p>
          <a:p>
            <a:endParaRPr lang="en-NZ" sz="2400" dirty="0" smtClean="0"/>
          </a:p>
          <a:p>
            <a:r>
              <a:rPr lang="en-NZ" sz="2400" dirty="0" smtClean="0"/>
              <a:t>Picture – David Beckham net worth of  $300 million euros. He makes 49 million a year of which only 12million is his pay the rest comes from sponsors</a:t>
            </a:r>
          </a:p>
          <a:p>
            <a:endParaRPr lang="en-NZ" sz="2400" dirty="0"/>
          </a:p>
          <a:p>
            <a:endParaRPr lang="en-NZ" sz="2400" dirty="0"/>
          </a:p>
        </p:txBody>
      </p:sp>
      <p:sp>
        <p:nvSpPr>
          <p:cNvPr id="4" name="Title 3"/>
          <p:cNvSpPr>
            <a:spLocks noGrp="1"/>
          </p:cNvSpPr>
          <p:nvPr>
            <p:ph type="title"/>
          </p:nvPr>
        </p:nvSpPr>
        <p:spPr/>
        <p:txBody>
          <a:bodyPr/>
          <a:lstStyle/>
          <a:p>
            <a:r>
              <a:rPr lang="en-NZ" dirty="0" smtClean="0"/>
              <a:t>What are we looking at </a:t>
            </a:r>
            <a:endParaRPr lang="en-NZ" dirty="0"/>
          </a:p>
        </p:txBody>
      </p:sp>
    </p:spTree>
    <p:extLst>
      <p:ext uri="{BB962C8B-B14F-4D97-AF65-F5344CB8AC3E}">
        <p14:creationId xmlns:p14="http://schemas.microsoft.com/office/powerpoint/2010/main" val="626902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pPr algn="ctr"/>
            <a:endParaRPr lang="en-NZ" sz="2400" dirty="0" smtClean="0"/>
          </a:p>
          <a:p>
            <a:pPr algn="ctr"/>
            <a:endParaRPr lang="en-NZ" sz="3600" dirty="0" smtClean="0"/>
          </a:p>
          <a:p>
            <a:pPr algn="ctr"/>
            <a:r>
              <a:rPr lang="en-NZ" sz="3600" dirty="0" smtClean="0"/>
              <a:t>THEME</a:t>
            </a:r>
          </a:p>
          <a:p>
            <a:pPr algn="ctr"/>
            <a:r>
              <a:rPr lang="en-NZ" sz="3600" dirty="0" smtClean="0"/>
              <a:t>=</a:t>
            </a:r>
          </a:p>
          <a:p>
            <a:pPr algn="ctr"/>
            <a:r>
              <a:rPr lang="en-NZ" sz="3600" dirty="0" smtClean="0"/>
              <a:t>Commodification</a:t>
            </a:r>
            <a:endParaRPr lang="en-NZ" sz="3600" dirty="0"/>
          </a:p>
        </p:txBody>
      </p:sp>
      <p:sp>
        <p:nvSpPr>
          <p:cNvPr id="3" name="Content Placeholder 2"/>
          <p:cNvSpPr>
            <a:spLocks noGrp="1"/>
          </p:cNvSpPr>
          <p:nvPr>
            <p:ph sz="quarter" idx="13"/>
          </p:nvPr>
        </p:nvSpPr>
        <p:spPr/>
        <p:txBody>
          <a:bodyPr/>
          <a:lstStyle/>
          <a:p>
            <a:pPr algn="ctr"/>
            <a:endParaRPr lang="en-NZ" dirty="0" smtClean="0"/>
          </a:p>
          <a:p>
            <a:pPr algn="ctr"/>
            <a:endParaRPr lang="en-NZ" sz="3600" dirty="0" smtClean="0"/>
          </a:p>
          <a:p>
            <a:pPr algn="ctr"/>
            <a:r>
              <a:rPr lang="en-NZ" sz="3600" dirty="0" smtClean="0"/>
              <a:t>INFLUENCE</a:t>
            </a:r>
          </a:p>
          <a:p>
            <a:pPr algn="ctr"/>
            <a:r>
              <a:rPr lang="en-NZ" sz="3600" dirty="0" smtClean="0"/>
              <a:t>=</a:t>
            </a:r>
          </a:p>
          <a:p>
            <a:pPr algn="ctr"/>
            <a:r>
              <a:rPr lang="en-NZ" sz="3600" dirty="0" smtClean="0"/>
              <a:t>Advertising</a:t>
            </a:r>
            <a:endParaRPr lang="en-NZ" sz="3600" dirty="0"/>
          </a:p>
        </p:txBody>
      </p:sp>
      <p:sp>
        <p:nvSpPr>
          <p:cNvPr id="4" name="Title 3"/>
          <p:cNvSpPr>
            <a:spLocks noGrp="1"/>
          </p:cNvSpPr>
          <p:nvPr>
            <p:ph type="title"/>
          </p:nvPr>
        </p:nvSpPr>
        <p:spPr/>
        <p:txBody>
          <a:bodyPr/>
          <a:lstStyle/>
          <a:p>
            <a:r>
              <a:rPr lang="en-NZ" dirty="0" smtClean="0"/>
              <a:t>So for your logs</a:t>
            </a:r>
            <a:endParaRPr lang="en-NZ" dirty="0"/>
          </a:p>
        </p:txBody>
      </p:sp>
    </p:spTree>
    <p:extLst>
      <p:ext uri="{BB962C8B-B14F-4D97-AF65-F5344CB8AC3E}">
        <p14:creationId xmlns:p14="http://schemas.microsoft.com/office/powerpoint/2010/main" val="1401340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16016" y="1484784"/>
            <a:ext cx="2133600" cy="1828800"/>
          </a:xfrm>
        </p:spPr>
      </p:pic>
      <p:sp>
        <p:nvSpPr>
          <p:cNvPr id="3" name="Content Placeholder 2"/>
          <p:cNvSpPr>
            <a:spLocks noGrp="1"/>
          </p:cNvSpPr>
          <p:nvPr>
            <p:ph sz="quarter" idx="13"/>
          </p:nvPr>
        </p:nvSpPr>
        <p:spPr/>
        <p:txBody>
          <a:bodyPr>
            <a:normAutofit fontScale="92500" lnSpcReduction="20000"/>
          </a:bodyPr>
          <a:lstStyle/>
          <a:p>
            <a:r>
              <a:rPr lang="en-NZ" sz="2000" dirty="0" smtClean="0"/>
              <a:t>Advertising – drawing the attention of the public to a product through many forms of media.</a:t>
            </a:r>
          </a:p>
          <a:p>
            <a:r>
              <a:rPr lang="en-NZ" sz="2000" dirty="0" smtClean="0"/>
              <a:t>E.g.</a:t>
            </a:r>
          </a:p>
          <a:p>
            <a:r>
              <a:rPr lang="en-NZ" sz="2000" dirty="0" smtClean="0"/>
              <a:t>TV</a:t>
            </a:r>
          </a:p>
          <a:p>
            <a:r>
              <a:rPr lang="en-NZ" sz="2000" dirty="0" smtClean="0"/>
              <a:t>Billboards</a:t>
            </a:r>
          </a:p>
          <a:p>
            <a:r>
              <a:rPr lang="en-NZ" sz="2000" dirty="0" smtClean="0"/>
              <a:t>Internet</a:t>
            </a:r>
            <a:endParaRPr lang="en-NZ" sz="2000" dirty="0"/>
          </a:p>
          <a:p>
            <a:r>
              <a:rPr lang="en-NZ" sz="2000" dirty="0" smtClean="0"/>
              <a:t>Celebrities </a:t>
            </a:r>
          </a:p>
          <a:p>
            <a:endParaRPr lang="en-NZ" sz="2000" dirty="0"/>
          </a:p>
          <a:p>
            <a:r>
              <a:rPr lang="en-NZ" sz="2000" dirty="0" smtClean="0"/>
              <a:t>Footballs big sellers:</a:t>
            </a:r>
          </a:p>
          <a:p>
            <a:r>
              <a:rPr lang="en-NZ" sz="2000" dirty="0" smtClean="0"/>
              <a:t>David Beckham, Lionel </a:t>
            </a:r>
            <a:r>
              <a:rPr lang="en-NZ" sz="2000" dirty="0" err="1" smtClean="0"/>
              <a:t>Messi</a:t>
            </a:r>
            <a:r>
              <a:rPr lang="en-NZ" sz="2000" dirty="0" smtClean="0"/>
              <a:t>, and </a:t>
            </a:r>
            <a:r>
              <a:rPr lang="en-NZ" sz="2000" dirty="0" err="1" smtClean="0"/>
              <a:t>Chrisitiano</a:t>
            </a:r>
            <a:r>
              <a:rPr lang="en-NZ" sz="2000" dirty="0" smtClean="0"/>
              <a:t> Ronaldo.</a:t>
            </a:r>
          </a:p>
          <a:p>
            <a:endParaRPr lang="en-NZ" dirty="0" smtClean="0"/>
          </a:p>
          <a:p>
            <a:endParaRPr lang="en-NZ" dirty="0" smtClean="0"/>
          </a:p>
          <a:p>
            <a:endParaRPr lang="en-NZ" dirty="0"/>
          </a:p>
        </p:txBody>
      </p:sp>
      <p:sp>
        <p:nvSpPr>
          <p:cNvPr id="4" name="Title 3"/>
          <p:cNvSpPr>
            <a:spLocks noGrp="1"/>
          </p:cNvSpPr>
          <p:nvPr>
            <p:ph type="title"/>
          </p:nvPr>
        </p:nvSpPr>
        <p:spPr/>
        <p:txBody>
          <a:bodyPr/>
          <a:lstStyle/>
          <a:p>
            <a:r>
              <a:rPr lang="en-NZ" dirty="0" smtClean="0"/>
              <a:t>What is Advertising</a:t>
            </a:r>
            <a:endParaRPr lang="en-NZ"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4869160"/>
            <a:ext cx="2543175" cy="18002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2780928"/>
            <a:ext cx="1743075" cy="2619375"/>
          </a:xfrm>
          <a:prstGeom prst="rect">
            <a:avLst/>
          </a:prstGeom>
        </p:spPr>
      </p:pic>
    </p:spTree>
    <p:extLst>
      <p:ext uri="{BB962C8B-B14F-4D97-AF65-F5344CB8AC3E}">
        <p14:creationId xmlns:p14="http://schemas.microsoft.com/office/powerpoint/2010/main" val="3080804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60032" y="2081089"/>
            <a:ext cx="3716651" cy="2860079"/>
          </a:xfrm>
        </p:spPr>
      </p:pic>
      <p:sp>
        <p:nvSpPr>
          <p:cNvPr id="3" name="Content Placeholder 2"/>
          <p:cNvSpPr>
            <a:spLocks noGrp="1"/>
          </p:cNvSpPr>
          <p:nvPr>
            <p:ph sz="quarter" idx="13"/>
          </p:nvPr>
        </p:nvSpPr>
        <p:spPr/>
        <p:txBody>
          <a:bodyPr>
            <a:normAutofit fontScale="92500" lnSpcReduction="10000"/>
          </a:bodyPr>
          <a:lstStyle/>
          <a:p>
            <a:r>
              <a:rPr lang="en-NZ" sz="2000" dirty="0" smtClean="0"/>
              <a:t>Commodification – means turning something commercial. Be it Person, product or both</a:t>
            </a:r>
          </a:p>
          <a:p>
            <a:endParaRPr lang="en-NZ" sz="2000" dirty="0"/>
          </a:p>
          <a:p>
            <a:endParaRPr lang="en-NZ" sz="2000" dirty="0" smtClean="0"/>
          </a:p>
          <a:p>
            <a:r>
              <a:rPr lang="en-NZ" sz="2000" dirty="0" smtClean="0"/>
              <a:t>Commercial – means able to make a profit (money)</a:t>
            </a:r>
          </a:p>
          <a:p>
            <a:endParaRPr lang="en-NZ" sz="2000" dirty="0"/>
          </a:p>
          <a:p>
            <a:r>
              <a:rPr lang="en-NZ" sz="2000" dirty="0" smtClean="0"/>
              <a:t>And we are looking at how this is done through football, more specifically advertising in football and the influence it has on you and others.</a:t>
            </a:r>
            <a:endParaRPr lang="en-NZ" sz="2000" dirty="0"/>
          </a:p>
        </p:txBody>
      </p:sp>
      <p:sp>
        <p:nvSpPr>
          <p:cNvPr id="4" name="Title 3"/>
          <p:cNvSpPr>
            <a:spLocks noGrp="1"/>
          </p:cNvSpPr>
          <p:nvPr>
            <p:ph type="title"/>
          </p:nvPr>
        </p:nvSpPr>
        <p:spPr/>
        <p:txBody>
          <a:bodyPr/>
          <a:lstStyle/>
          <a:p>
            <a:r>
              <a:rPr lang="en-NZ" dirty="0" smtClean="0"/>
              <a:t>What is Commodification?</a:t>
            </a:r>
            <a:endParaRPr lang="en-NZ" dirty="0"/>
          </a:p>
        </p:txBody>
      </p:sp>
    </p:spTree>
    <p:extLst>
      <p:ext uri="{BB962C8B-B14F-4D97-AF65-F5344CB8AC3E}">
        <p14:creationId xmlns:p14="http://schemas.microsoft.com/office/powerpoint/2010/main" val="2253680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guim.co.uk/sys-images/Media/Pix/pictures/2011/8/4/1312459670799/Premier-League-00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15" y="68238"/>
            <a:ext cx="3399573" cy="2039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4.mirror.co.uk/incoming/article1402311.ece/ALTERNATES/s510/Christain+Benteke+scores+the+opening+goal+during+the+Barclays+Premier+League+match+between+Aston+Villa+and+Norwich+City+at+Villa+Par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725" y="49824"/>
            <a:ext cx="3096344" cy="20581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dailymail.co.uk/i/pix/2013/01/23/article-2267146-15BE4F8A000005DC-555_468x31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209185"/>
            <a:ext cx="3277941" cy="21712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3.bp.blogspot.com/_J3_liDBfbvs/S57tYC0eRoI/AAAAAAAAhic/XNZtvDnICw4/s400/Joe+Cole+Best+Football+Picture.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3501008"/>
            <a:ext cx="2359028" cy="31963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footballiscominghome.info/wp-content/uploads/2009/07/20_beckham_lg.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93753" y="4380472"/>
            <a:ext cx="3430197" cy="229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6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Advertising and Football</a:t>
            </a:r>
            <a:endParaRPr lang="en-NZ" dirty="0"/>
          </a:p>
        </p:txBody>
      </p:sp>
      <p:pic>
        <p:nvPicPr>
          <p:cNvPr id="1032" name="Picture 8" descr="http://www.fm-base.co.uk/forum/downloads/homepreview_78p.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0063" y="2474898"/>
            <a:ext cx="3618241" cy="2715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1556792"/>
            <a:ext cx="8064896" cy="4801314"/>
          </a:xfrm>
          <a:prstGeom prst="rect">
            <a:avLst/>
          </a:prstGeom>
          <a:noFill/>
        </p:spPr>
        <p:txBody>
          <a:bodyPr wrap="square" rtlCol="0">
            <a:spAutoFit/>
          </a:bodyPr>
          <a:lstStyle/>
          <a:p>
            <a:r>
              <a:rPr lang="en-NZ" dirty="0" smtClean="0"/>
              <a:t>So many companies  want to advertise their products and services during the game of Football because it is one of the highest watched sports in the world.</a:t>
            </a:r>
          </a:p>
          <a:p>
            <a:endParaRPr lang="en-NZ" dirty="0"/>
          </a:p>
          <a:p>
            <a:r>
              <a:rPr lang="en-NZ" dirty="0" smtClean="0"/>
              <a:t>They can do it through:</a:t>
            </a:r>
          </a:p>
          <a:p>
            <a:endParaRPr lang="en-NZ" dirty="0" smtClean="0"/>
          </a:p>
          <a:p>
            <a:r>
              <a:rPr lang="en-NZ" dirty="0" smtClean="0"/>
              <a:t>Team Sponsorship</a:t>
            </a:r>
          </a:p>
          <a:p>
            <a:r>
              <a:rPr lang="en-NZ" dirty="0" smtClean="0"/>
              <a:t>Stadium Sponsorship</a:t>
            </a:r>
          </a:p>
          <a:p>
            <a:r>
              <a:rPr lang="en-NZ" dirty="0" smtClean="0"/>
              <a:t>Signage at the Stadiums</a:t>
            </a:r>
          </a:p>
          <a:p>
            <a:r>
              <a:rPr lang="en-NZ" dirty="0" smtClean="0"/>
              <a:t>Adverts during the game</a:t>
            </a:r>
          </a:p>
          <a:p>
            <a:r>
              <a:rPr lang="en-NZ" dirty="0" smtClean="0"/>
              <a:t>Ads in the programme</a:t>
            </a:r>
          </a:p>
          <a:p>
            <a:r>
              <a:rPr lang="en-NZ" dirty="0" smtClean="0"/>
              <a:t>Messages on the billboards</a:t>
            </a:r>
          </a:p>
          <a:p>
            <a:endParaRPr lang="en-NZ" dirty="0" smtClean="0"/>
          </a:p>
          <a:p>
            <a:r>
              <a:rPr lang="en-NZ" dirty="0" err="1" smtClean="0"/>
              <a:t>Etc</a:t>
            </a:r>
            <a:endParaRPr lang="en-NZ" dirty="0" smtClean="0"/>
          </a:p>
          <a:p>
            <a:endParaRPr lang="en-NZ" dirty="0" smtClean="0"/>
          </a:p>
          <a:p>
            <a:r>
              <a:rPr lang="en-NZ" dirty="0"/>
              <a:t>It is believed that </a:t>
            </a:r>
            <a:r>
              <a:rPr lang="en-NZ" dirty="0" smtClean="0"/>
              <a:t>a club like Manchester United has </a:t>
            </a:r>
            <a:r>
              <a:rPr lang="en-NZ" b="1" dirty="0"/>
              <a:t>75 million </a:t>
            </a:r>
            <a:r>
              <a:rPr lang="en-NZ" b="1" dirty="0">
                <a:hlinkClick r:id="rId4"/>
              </a:rPr>
              <a:t>fans</a:t>
            </a:r>
            <a:r>
              <a:rPr lang="en-NZ" b="1" dirty="0"/>
              <a:t> </a:t>
            </a:r>
            <a:r>
              <a:rPr lang="en-NZ" b="1" dirty="0" smtClean="0"/>
              <a:t>worldwide. </a:t>
            </a:r>
            <a:r>
              <a:rPr lang="en-NZ" dirty="0" smtClean="0"/>
              <a:t>That means that any advertising that is seen on </a:t>
            </a:r>
            <a:r>
              <a:rPr lang="en-NZ" dirty="0" err="1" smtClean="0"/>
              <a:t>tv</a:t>
            </a:r>
            <a:r>
              <a:rPr lang="en-NZ" dirty="0" smtClean="0"/>
              <a:t> (either ads or banners </a:t>
            </a:r>
            <a:r>
              <a:rPr lang="en-NZ" dirty="0" err="1" smtClean="0"/>
              <a:t>etc</a:t>
            </a:r>
            <a:r>
              <a:rPr lang="en-NZ" dirty="0" smtClean="0"/>
              <a:t>) will reach around </a:t>
            </a:r>
            <a:r>
              <a:rPr lang="en-NZ" b="1" dirty="0" smtClean="0"/>
              <a:t>100</a:t>
            </a:r>
            <a:r>
              <a:rPr lang="en-NZ" dirty="0" smtClean="0"/>
              <a:t> </a:t>
            </a:r>
            <a:r>
              <a:rPr lang="en-NZ" b="1" dirty="0" smtClean="0"/>
              <a:t>million </a:t>
            </a:r>
            <a:r>
              <a:rPr lang="en-NZ" dirty="0" smtClean="0"/>
              <a:t>people worldwide.  </a:t>
            </a:r>
            <a:endParaRPr lang="en-NZ" dirty="0"/>
          </a:p>
        </p:txBody>
      </p:sp>
    </p:spTree>
    <p:extLst>
      <p:ext uri="{BB962C8B-B14F-4D97-AF65-F5344CB8AC3E}">
        <p14:creationId xmlns:p14="http://schemas.microsoft.com/office/powerpoint/2010/main" val="410751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6" y="1463040"/>
            <a:ext cx="8540054" cy="5206320"/>
          </a:xfrm>
        </p:spPr>
        <p:txBody>
          <a:bodyPr>
            <a:normAutofit fontScale="55000" lnSpcReduction="20000"/>
          </a:bodyPr>
          <a:lstStyle/>
          <a:p>
            <a:pPr>
              <a:spcAft>
                <a:spcPts val="1000"/>
              </a:spcAft>
            </a:pPr>
            <a:r>
              <a:rPr lang="en-NZ" sz="3600" b="1" dirty="0" smtClean="0"/>
              <a:t>In 2006 AIG signed with Manchester United for 4 years costing £56.5million to be paid over that time.</a:t>
            </a:r>
          </a:p>
          <a:p>
            <a:pPr>
              <a:spcAft>
                <a:spcPts val="1000"/>
              </a:spcAft>
            </a:pPr>
            <a:r>
              <a:rPr lang="en-NZ" sz="3600" dirty="0" smtClean="0"/>
              <a:t>Now Insurer </a:t>
            </a:r>
            <a:r>
              <a:rPr lang="en-NZ" sz="3600" dirty="0"/>
              <a:t>Aon pays $31 million a year to put its name on the team’s jerseys in a deal that runs through 2014.</a:t>
            </a:r>
            <a:endParaRPr lang="en-NZ" sz="3600" b="1" dirty="0" smtClean="0"/>
          </a:p>
          <a:p>
            <a:pPr>
              <a:spcAft>
                <a:spcPts val="1000"/>
              </a:spcAft>
            </a:pPr>
            <a:r>
              <a:rPr lang="en-NZ" sz="3600" dirty="0" smtClean="0"/>
              <a:t>Nike </a:t>
            </a:r>
            <a:r>
              <a:rPr lang="en-NZ" sz="3600" dirty="0"/>
              <a:t>is their </a:t>
            </a:r>
            <a:r>
              <a:rPr lang="en-NZ" sz="3600" dirty="0" smtClean="0"/>
              <a:t>official </a:t>
            </a:r>
            <a:r>
              <a:rPr lang="en-NZ" sz="3600" dirty="0"/>
              <a:t>sportswear </a:t>
            </a:r>
            <a:r>
              <a:rPr lang="en-NZ" sz="3600" dirty="0" smtClean="0"/>
              <a:t>partner ($39million per year), </a:t>
            </a:r>
            <a:r>
              <a:rPr lang="en-NZ" sz="3600" b="1" dirty="0"/>
              <a:t>Budweiser</a:t>
            </a:r>
            <a:r>
              <a:rPr lang="en-NZ" sz="3600" dirty="0"/>
              <a:t> is the official beer </a:t>
            </a:r>
            <a:r>
              <a:rPr lang="en-NZ" sz="3600" b="1" dirty="0" err="1" smtClean="0"/>
              <a:t>Betfred</a:t>
            </a:r>
            <a:r>
              <a:rPr lang="en-NZ" sz="3600" dirty="0" smtClean="0"/>
              <a:t> </a:t>
            </a:r>
            <a:r>
              <a:rPr lang="en-NZ" sz="3600" dirty="0"/>
              <a:t>are the official </a:t>
            </a:r>
            <a:r>
              <a:rPr lang="en-NZ" sz="3600" dirty="0">
                <a:hlinkClick r:id="rId2"/>
              </a:rPr>
              <a:t>betting</a:t>
            </a:r>
            <a:r>
              <a:rPr lang="en-NZ" sz="3600" dirty="0"/>
              <a:t> partners and </a:t>
            </a:r>
            <a:r>
              <a:rPr lang="en-NZ" sz="3600" b="1" dirty="0"/>
              <a:t>Key 103</a:t>
            </a:r>
            <a:r>
              <a:rPr lang="en-NZ" sz="3600" dirty="0"/>
              <a:t> is the official radio station.</a:t>
            </a:r>
            <a:endParaRPr lang="en-NZ" sz="3600" dirty="0" smtClean="0"/>
          </a:p>
          <a:p>
            <a:pPr>
              <a:spcAft>
                <a:spcPts val="1000"/>
              </a:spcAft>
            </a:pPr>
            <a:r>
              <a:rPr lang="en-NZ" sz="3600" dirty="0" smtClean="0"/>
              <a:t>DHL </a:t>
            </a:r>
            <a:r>
              <a:rPr lang="en-NZ" sz="3600" dirty="0"/>
              <a:t>Express inked a four-year deal with the club worth a reported $62 million to sponsor Manchester United’s practice jerseys</a:t>
            </a:r>
            <a:r>
              <a:rPr lang="en-NZ" sz="2900" dirty="0"/>
              <a:t>.</a:t>
            </a:r>
            <a:endParaRPr lang="en-NZ" sz="3600" dirty="0" smtClean="0"/>
          </a:p>
          <a:p>
            <a:pPr>
              <a:spcAft>
                <a:spcPts val="1000"/>
              </a:spcAft>
            </a:pPr>
            <a:r>
              <a:rPr lang="en-NZ" sz="3600" dirty="0" smtClean="0"/>
              <a:t>In 2004 Manchester United reported a </a:t>
            </a:r>
            <a:r>
              <a:rPr lang="en-NZ" sz="3600" b="1" dirty="0"/>
              <a:t>operating profit of £</a:t>
            </a:r>
            <a:r>
              <a:rPr lang="en-NZ" sz="3600" b="1" dirty="0" smtClean="0"/>
              <a:t>58.3m -</a:t>
            </a:r>
            <a:r>
              <a:rPr lang="en-NZ" sz="3600" dirty="0" smtClean="0"/>
              <a:t>  </a:t>
            </a:r>
            <a:r>
              <a:rPr lang="en-NZ" sz="3600" dirty="0"/>
              <a:t>not including the cost of player </a:t>
            </a:r>
            <a:r>
              <a:rPr lang="en-NZ" sz="3600" dirty="0">
                <a:hlinkClick r:id="rId3"/>
              </a:rPr>
              <a:t>transfers</a:t>
            </a:r>
            <a:r>
              <a:rPr lang="en-NZ" sz="3600" dirty="0"/>
              <a:t> – thanks to strong </a:t>
            </a:r>
            <a:r>
              <a:rPr lang="en-NZ" sz="3600" b="1" dirty="0"/>
              <a:t>sales of replica shirts</a:t>
            </a:r>
            <a:r>
              <a:rPr lang="en-NZ" sz="3600" dirty="0"/>
              <a:t> and other </a:t>
            </a:r>
            <a:r>
              <a:rPr lang="en-NZ" sz="3600" b="1" dirty="0"/>
              <a:t>merchandise</a:t>
            </a:r>
            <a:r>
              <a:rPr lang="en-NZ" sz="2500" dirty="0" smtClean="0"/>
              <a:t>.</a:t>
            </a:r>
          </a:p>
          <a:p>
            <a:r>
              <a:rPr lang="en-NZ" sz="3600" b="1" dirty="0" smtClean="0">
                <a:solidFill>
                  <a:schemeClr val="accent3">
                    <a:lumMod val="60000"/>
                    <a:lumOff val="40000"/>
                  </a:schemeClr>
                </a:solidFill>
              </a:rPr>
              <a:t>So how does this influence us? </a:t>
            </a:r>
          </a:p>
          <a:p>
            <a:r>
              <a:rPr lang="en-NZ" sz="3600" b="1" dirty="0" smtClean="0">
                <a:solidFill>
                  <a:schemeClr val="accent3">
                    <a:lumMod val="60000"/>
                    <a:lumOff val="40000"/>
                  </a:schemeClr>
                </a:solidFill>
              </a:rPr>
              <a:t>What does this mean for participation in Football?</a:t>
            </a:r>
            <a:endParaRPr lang="en-NZ" sz="3600" b="1" dirty="0">
              <a:solidFill>
                <a:schemeClr val="accent3">
                  <a:lumMod val="60000"/>
                  <a:lumOff val="40000"/>
                </a:schemeClr>
              </a:solidFill>
            </a:endParaRPr>
          </a:p>
        </p:txBody>
      </p:sp>
      <p:sp>
        <p:nvSpPr>
          <p:cNvPr id="4" name="Title 3"/>
          <p:cNvSpPr>
            <a:spLocks noGrp="1"/>
          </p:cNvSpPr>
          <p:nvPr>
            <p:ph type="title"/>
          </p:nvPr>
        </p:nvSpPr>
        <p:spPr/>
        <p:txBody>
          <a:bodyPr/>
          <a:lstStyle/>
          <a:p>
            <a:r>
              <a:rPr lang="en-NZ" dirty="0" smtClean="0"/>
              <a:t>Advertising and Football</a:t>
            </a:r>
            <a:endParaRPr lang="en-NZ" dirty="0"/>
          </a:p>
        </p:txBody>
      </p:sp>
    </p:spTree>
    <p:extLst>
      <p:ext uri="{BB962C8B-B14F-4D97-AF65-F5344CB8AC3E}">
        <p14:creationId xmlns:p14="http://schemas.microsoft.com/office/powerpoint/2010/main" val="318482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NZ" sz="2000" b="1" dirty="0" smtClean="0"/>
              <a:t>Last year Manchester United made $100million in Merchandise alone.</a:t>
            </a:r>
          </a:p>
          <a:p>
            <a:endParaRPr lang="en-NZ" sz="2000" b="1" dirty="0" smtClean="0"/>
          </a:p>
          <a:p>
            <a:r>
              <a:rPr lang="en-NZ" sz="2000" b="1" dirty="0" smtClean="0"/>
              <a:t>Each year fans feel they MUST by the new strip for the team.</a:t>
            </a:r>
            <a:endParaRPr lang="en-NZ" sz="2000" b="1" dirty="0"/>
          </a:p>
        </p:txBody>
      </p:sp>
      <p:sp>
        <p:nvSpPr>
          <p:cNvPr id="4" name="Title 3"/>
          <p:cNvSpPr>
            <a:spLocks noGrp="1"/>
          </p:cNvSpPr>
          <p:nvPr>
            <p:ph type="title"/>
          </p:nvPr>
        </p:nvSpPr>
        <p:spPr/>
        <p:txBody>
          <a:bodyPr/>
          <a:lstStyle/>
          <a:p>
            <a:r>
              <a:rPr lang="en-NZ" dirty="0" smtClean="0"/>
              <a:t>Merchandise and Football</a:t>
            </a:r>
            <a:endParaRPr lang="en-NZ" dirty="0"/>
          </a:p>
        </p:txBody>
      </p:sp>
      <p:pic>
        <p:nvPicPr>
          <p:cNvPr id="3074" name="Picture 2" descr="http://www.homespacedirect.com/acatalog/manchester_united_border_single_duvet_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268760"/>
            <a:ext cx="3781425" cy="3781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product.images.dreamsretail.com/25-10/25-10485-J.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6560" y="472763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product.images.fansedge.com/70-25/70-25654-J.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476835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910.photobucket.com/albums/ac301/things4cheap/NEW%20FOOTBALL%20LISTING%20PICTURES/NEW%20PICTURES/MANUTDKEYRINGS.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3881" y="4741925"/>
            <a:ext cx="2133600" cy="189071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supportersbutiken.se/manchester-united/halsdukar/manchester-united-halsduk-named-126x126.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28377" y="4913507"/>
            <a:ext cx="1892597" cy="170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605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4265</TotalTime>
  <Words>1067</Words>
  <Application>Microsoft Office PowerPoint</Application>
  <PresentationFormat>On-screen Show (4:3)</PresentationFormat>
  <Paragraphs>162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Mylar</vt:lpstr>
      <vt:lpstr>Soccer / Football</vt:lpstr>
      <vt:lpstr>What are we looking at </vt:lpstr>
      <vt:lpstr>So for your logs</vt:lpstr>
      <vt:lpstr>What is Advertising</vt:lpstr>
      <vt:lpstr>What is Commodification?</vt:lpstr>
      <vt:lpstr>PowerPoint Presentation</vt:lpstr>
      <vt:lpstr>Advertising and Football</vt:lpstr>
      <vt:lpstr>Advertising and Football</vt:lpstr>
      <vt:lpstr>Merchandise and Football</vt:lpstr>
      <vt:lpstr>Video</vt:lpstr>
      <vt:lpstr>What is Advertising in football and its influence on society?</vt:lpstr>
      <vt:lpstr>What is Advertising in football and its influence on society?</vt:lpstr>
      <vt:lpstr>Who is Advantaged and Disadvantaged by Advertising in football</vt:lpstr>
      <vt:lpstr>How does this influence happen?</vt:lpstr>
      <vt:lpstr>Provide any examples you can think of where soccer football is advertised in New Zealand. Playing or Watching.</vt:lpstr>
      <vt:lpstr>What changes could be made to commodification and advertising in football?</vt:lpstr>
      <vt:lpstr>What are the influences of advertising/commodification (positive or negative) on you?</vt:lpstr>
      <vt:lpstr>How could you influence change</vt:lpstr>
    </vt:vector>
  </TitlesOfParts>
  <Company>Cambridge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Soccer / Football</dc:title>
  <dc:creator>Administrator</dc:creator>
  <cp:lastModifiedBy>Administrator</cp:lastModifiedBy>
  <cp:revision>36</cp:revision>
  <dcterms:created xsi:type="dcterms:W3CDTF">2013-07-01T06:16:42Z</dcterms:created>
  <dcterms:modified xsi:type="dcterms:W3CDTF">2013-07-07T20:49:43Z</dcterms:modified>
</cp:coreProperties>
</file>